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22" r:id="rId4"/>
  </p:sldMasterIdLst>
  <p:notesMasterIdLst>
    <p:notesMasterId r:id="rId39"/>
  </p:notesMasterIdLst>
  <p:handoutMasterIdLst>
    <p:handoutMasterId r:id="rId40"/>
  </p:handoutMasterIdLst>
  <p:sldIdLst>
    <p:sldId id="2139118879" r:id="rId5"/>
    <p:sldId id="2139118883" r:id="rId6"/>
    <p:sldId id="2139118949" r:id="rId7"/>
    <p:sldId id="2139118918" r:id="rId8"/>
    <p:sldId id="2139118931" r:id="rId9"/>
    <p:sldId id="2139118938" r:id="rId10"/>
    <p:sldId id="2139118924" r:id="rId11"/>
    <p:sldId id="2139118920" r:id="rId12"/>
    <p:sldId id="2139118919" r:id="rId13"/>
    <p:sldId id="2139118922" r:id="rId14"/>
    <p:sldId id="2139118925" r:id="rId15"/>
    <p:sldId id="2139118926" r:id="rId16"/>
    <p:sldId id="2139118927" r:id="rId17"/>
    <p:sldId id="2139118928" r:id="rId18"/>
    <p:sldId id="2139118921" r:id="rId19"/>
    <p:sldId id="2139118930" r:id="rId20"/>
    <p:sldId id="2139118932" r:id="rId21"/>
    <p:sldId id="2139118939" r:id="rId22"/>
    <p:sldId id="2139118934" r:id="rId23"/>
    <p:sldId id="2139118940" r:id="rId24"/>
    <p:sldId id="2139118941" r:id="rId25"/>
    <p:sldId id="2139118942" r:id="rId26"/>
    <p:sldId id="2139118937" r:id="rId27"/>
    <p:sldId id="2139118948" r:id="rId28"/>
    <p:sldId id="2139118950" r:id="rId29"/>
    <p:sldId id="2139118929" r:id="rId30"/>
    <p:sldId id="2139118943" r:id="rId31"/>
    <p:sldId id="2139118944" r:id="rId32"/>
    <p:sldId id="2139118945" r:id="rId33"/>
    <p:sldId id="2139118946" r:id="rId34"/>
    <p:sldId id="2139118947" r:id="rId35"/>
    <p:sldId id="2139118923" r:id="rId36"/>
    <p:sldId id="2139118951" r:id="rId37"/>
    <p:sldId id="2139118877" r:id="rId38"/>
  </p:sldIdLst>
  <p:sldSz cx="12192000" cy="6858000"/>
  <p:notesSz cx="7102475" cy="9388475"/>
  <p:custDataLst>
    <p:tags r:id="rId4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927D316-21A5-A876-EEC6-661C3CA6040F}" name="Natalie Cook" initials="NC" userId="S::ncook@sam-lab.com::c6d59eec-5a0d-455f-b3b0-a53abb54ea0a" providerId="AD"/>
  <p188:author id="{0B100B5E-01A1-3603-1A19-6483200B67F2}" name="Aviva Isenberg" initials="AI" userId="S::aisenberg@sam-lab.com::0fe29b04-40d3-429f-b23c-bade5d30e30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Annette Giordano" initials="AG" lastIdx="7" clrIdx="6">
    <p:extLst>
      <p:ext uri="{19B8F6BF-5375-455C-9EA6-DF929625EA0E}">
        <p15:presenceInfo xmlns:p15="http://schemas.microsoft.com/office/powerpoint/2012/main" userId="S::Annette.Giordano@blend360.com::eeae7ee4-3de4-4b0b-8d67-50fc4e9176c5" providerId="AD"/>
      </p:ext>
    </p:extLst>
  </p:cmAuthor>
  <p:cmAuthor id="1" name="Deborah Furey" initials="DF" lastIdx="5" clrIdx="0">
    <p:extLst>
      <p:ext uri="{19B8F6BF-5375-455C-9EA6-DF929625EA0E}">
        <p15:presenceInfo xmlns:p15="http://schemas.microsoft.com/office/powerpoint/2012/main" userId="S::Deborah.Furey@blend360.com::c09b2ead-b661-4279-b5ec-a3a09d198fe8" providerId="AD"/>
      </p:ext>
    </p:extLst>
  </p:cmAuthor>
  <p:cmAuthor id="2" name="Catherine Gibson" initials="CG" lastIdx="11" clrIdx="1">
    <p:extLst>
      <p:ext uri="{19B8F6BF-5375-455C-9EA6-DF929625EA0E}">
        <p15:presenceInfo xmlns:p15="http://schemas.microsoft.com/office/powerpoint/2012/main" userId="S::Catherine.Gibson@blend360.com::67178398-fff7-4a17-92c6-ab34fc09d903" providerId="AD"/>
      </p:ext>
    </p:extLst>
  </p:cmAuthor>
  <p:cmAuthor id="3" name="Grace O'Hara" initials="GO" lastIdx="10" clrIdx="2">
    <p:extLst>
      <p:ext uri="{19B8F6BF-5375-455C-9EA6-DF929625EA0E}">
        <p15:presenceInfo xmlns:p15="http://schemas.microsoft.com/office/powerpoint/2012/main" userId="S::Grace.Ohara@Blend360.com::5ba2956d-a2fd-42eb-9e4d-88c82e58c672" providerId="AD"/>
      </p:ext>
    </p:extLst>
  </p:cmAuthor>
  <p:cmAuthor id="4" name="Maggie Melnick" initials="MM" lastIdx="1" clrIdx="3">
    <p:extLst>
      <p:ext uri="{19B8F6BF-5375-455C-9EA6-DF929625EA0E}">
        <p15:presenceInfo xmlns:p15="http://schemas.microsoft.com/office/powerpoint/2012/main" userId="Maggie Melnick" providerId="None"/>
      </p:ext>
    </p:extLst>
  </p:cmAuthor>
  <p:cmAuthor id="5" name="Natalie Cook" initials="NC" lastIdx="3" clrIdx="4">
    <p:extLst>
      <p:ext uri="{19B8F6BF-5375-455C-9EA6-DF929625EA0E}">
        <p15:presenceInfo xmlns:p15="http://schemas.microsoft.com/office/powerpoint/2012/main" userId="S::ncook@sam-lab.com::c6d59eec-5a0d-455f-b3b0-a53abb54ea0a" providerId="AD"/>
      </p:ext>
    </p:extLst>
  </p:cmAuthor>
  <p:cmAuthor id="6" name="Alexandra McShane" initials="AM" lastIdx="13" clrIdx="5">
    <p:extLst>
      <p:ext uri="{19B8F6BF-5375-455C-9EA6-DF929625EA0E}">
        <p15:presenceInfo xmlns:p15="http://schemas.microsoft.com/office/powerpoint/2012/main" userId="S::Alexandra.McShane@Blend360.com::cbb99009-6e38-4a74-9744-3d1abfc7067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498E"/>
    <a:srgbClr val="D5F5F7"/>
    <a:srgbClr val="B5B5F1"/>
    <a:srgbClr val="9EF8E5"/>
    <a:srgbClr val="D5EFF9"/>
    <a:srgbClr val="000000"/>
    <a:srgbClr val="EFEFF9"/>
    <a:srgbClr val="DFDFE8"/>
    <a:srgbClr val="CDCDEC"/>
    <a:srgbClr val="ECF3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588DB-DF85-4775-90D9-6034C140C955}" v="79" dt="2023-03-17T08:44:44.090"/>
    <p1510:client id="{82EB6CC0-2EA5-076F-69E6-3F10A379EC55}" v="1893" dt="2023-03-17T07:16:29.887"/>
    <p1510:client id="{A65A7C9F-5163-1FF0-6A2F-271FBEBCF7B5}" v="36" dt="2023-03-17T07:16:26.062"/>
    <p1510:client id="{E5E29F7C-CA7E-D59F-7337-29547231393A}" v="2973" dt="2023-03-20T11:07:01.238"/>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914" y="72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6963BA-130B-4349-888A-A05B672067C5}"/>
              </a:ext>
            </a:extLst>
          </p:cNvPr>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9307891-DFFE-47D3-A054-56F9B161B9F1}"/>
              </a:ext>
            </a:extLst>
          </p:cNvPr>
          <p:cNvSpPr>
            <a:spLocks noGrp="1"/>
          </p:cNvSpPr>
          <p:nvPr>
            <p:ph type="dt" sz="quarter" idx="1"/>
          </p:nvPr>
        </p:nvSpPr>
        <p:spPr>
          <a:xfrm>
            <a:off x="4022725" y="0"/>
            <a:ext cx="3078163" cy="469900"/>
          </a:xfrm>
          <a:prstGeom prst="rect">
            <a:avLst/>
          </a:prstGeom>
        </p:spPr>
        <p:txBody>
          <a:bodyPr vert="horz" lIns="91440" tIns="45720" rIns="91440" bIns="45720" rtlCol="0"/>
          <a:lstStyle>
            <a:lvl1pPr algn="r">
              <a:defRPr sz="1200"/>
            </a:lvl1pPr>
          </a:lstStyle>
          <a:p>
            <a:fld id="{077F0930-1BBC-4026-9915-5B1E88529EF5}" type="datetimeFigureOut">
              <a:rPr lang="en-US" smtClean="0"/>
              <a:t>3/20/2023</a:t>
            </a:fld>
            <a:endParaRPr lang="en-US"/>
          </a:p>
        </p:txBody>
      </p:sp>
      <p:sp>
        <p:nvSpPr>
          <p:cNvPr id="4" name="Footer Placeholder 3">
            <a:extLst>
              <a:ext uri="{FF2B5EF4-FFF2-40B4-BE49-F238E27FC236}">
                <a16:creationId xmlns:a16="http://schemas.microsoft.com/office/drawing/2014/main" id="{5389FA06-C8B5-46EB-93D7-18FA45728D54}"/>
              </a:ext>
            </a:extLst>
          </p:cNvPr>
          <p:cNvSpPr>
            <a:spLocks noGrp="1"/>
          </p:cNvSpPr>
          <p:nvPr>
            <p:ph type="ftr" sz="quarter" idx="2"/>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91F3B5D-3FB3-49CE-8E73-A675904C3F36}"/>
              </a:ext>
            </a:extLst>
          </p:cNvPr>
          <p:cNvSpPr>
            <a:spLocks noGrp="1"/>
          </p:cNvSpPr>
          <p:nvPr>
            <p:ph type="sldNum" sz="quarter" idx="3"/>
          </p:nvPr>
        </p:nvSpPr>
        <p:spPr>
          <a:xfrm>
            <a:off x="4022725" y="8918575"/>
            <a:ext cx="3078163" cy="469900"/>
          </a:xfrm>
          <a:prstGeom prst="rect">
            <a:avLst/>
          </a:prstGeom>
        </p:spPr>
        <p:txBody>
          <a:bodyPr vert="horz" lIns="91440" tIns="45720" rIns="91440" bIns="45720" rtlCol="0" anchor="b"/>
          <a:lstStyle>
            <a:lvl1pPr algn="r">
              <a:defRPr sz="1200"/>
            </a:lvl1pPr>
          </a:lstStyle>
          <a:p>
            <a:fld id="{B10AB45D-E7C9-4707-AC59-BBBE783862EC}" type="slidenum">
              <a:rPr lang="en-US" smtClean="0"/>
              <a:t>‹#›</a:t>
            </a:fld>
            <a:endParaRPr lang="en-US"/>
          </a:p>
        </p:txBody>
      </p:sp>
    </p:spTree>
    <p:extLst>
      <p:ext uri="{BB962C8B-B14F-4D97-AF65-F5344CB8AC3E}">
        <p14:creationId xmlns:p14="http://schemas.microsoft.com/office/powerpoint/2010/main" val="30596478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b="0" i="0">
                <a:latin typeface="Calibri" panose="020F0502020204030204" pitchFamily="34" charset="0"/>
              </a:defRPr>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b="0" i="0">
                <a:latin typeface="Calibri" panose="020F0502020204030204" pitchFamily="34" charset="0"/>
              </a:defRPr>
            </a:lvl1pPr>
          </a:lstStyle>
          <a:p>
            <a:fld id="{2B460120-0CF4-A443-A38B-8A0052BD07F2}" type="datetimeFigureOut">
              <a:rPr lang="en-US" smtClean="0"/>
              <a:pPr/>
              <a:t>3/20/2023</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b="0" i="0">
                <a:latin typeface="Calibri" panose="020F0502020204030204" pitchFamily="34" charset="0"/>
              </a:defRPr>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b="0" i="0">
                <a:latin typeface="Calibri" panose="020F0502020204030204" pitchFamily="34" charset="0"/>
              </a:defRPr>
            </a:lvl1pPr>
          </a:lstStyle>
          <a:p>
            <a:fld id="{3E42E01E-D569-7640-A2E4-C871CF4F36AC}" type="slidenum">
              <a:rPr lang="en-US" smtClean="0"/>
              <a:pPr/>
              <a:t>‹#›</a:t>
            </a:fld>
            <a:endParaRPr lang="en-US"/>
          </a:p>
        </p:txBody>
      </p:sp>
    </p:spTree>
    <p:extLst>
      <p:ext uri="{BB962C8B-B14F-4D97-AF65-F5344CB8AC3E}">
        <p14:creationId xmlns:p14="http://schemas.microsoft.com/office/powerpoint/2010/main" val="328820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libri" panose="020F0502020204030204" pitchFamily="34" charset="0"/>
        <a:ea typeface="+mn-ea"/>
        <a:cs typeface="+mn-cs"/>
      </a:defRPr>
    </a:lvl1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1">
    <p:bg>
      <p:bgPr>
        <a:blipFill dpi="0" rotWithShape="1">
          <a:blip r:embed="rId2">
            <a:lum/>
          </a:blip>
          <a:srcRect/>
          <a:stretch>
            <a:fillRect l="42000"/>
          </a:stretch>
        </a:blipFill>
        <a:effectLst/>
      </p:bgPr>
    </p:bg>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8DD1EDC9-FED3-8241-8790-922D03CE7422}"/>
              </a:ext>
            </a:extLst>
          </p:cNvPr>
          <p:cNvSpPr txBox="1"/>
          <p:nvPr userDrawn="1"/>
        </p:nvSpPr>
        <p:spPr>
          <a:xfrm>
            <a:off x="8034728" y="76449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6" name="TextBox 15">
            <a:extLst>
              <a:ext uri="{FF2B5EF4-FFF2-40B4-BE49-F238E27FC236}">
                <a16:creationId xmlns:a16="http://schemas.microsoft.com/office/drawing/2014/main" id="{FDD804DC-0346-7845-B859-DAEFFE076F89}"/>
              </a:ext>
            </a:extLst>
          </p:cNvPr>
          <p:cNvSpPr txBox="1"/>
          <p:nvPr userDrawn="1"/>
        </p:nvSpPr>
        <p:spPr>
          <a:xfrm>
            <a:off x="5276538" y="5621311"/>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2" name="Rectangle 1">
            <a:extLst>
              <a:ext uri="{FF2B5EF4-FFF2-40B4-BE49-F238E27FC236}">
                <a16:creationId xmlns:a16="http://schemas.microsoft.com/office/drawing/2014/main" id="{F6996892-FE4E-9F40-AF64-07BFFA4DDF00}"/>
              </a:ext>
            </a:extLst>
          </p:cNvPr>
          <p:cNvSpPr/>
          <p:nvPr userDrawn="1"/>
        </p:nvSpPr>
        <p:spPr>
          <a:xfrm>
            <a:off x="0" y="5955858"/>
            <a:ext cx="4520242" cy="9021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6">
            <a:extLst>
              <a:ext uri="{FF2B5EF4-FFF2-40B4-BE49-F238E27FC236}">
                <a16:creationId xmlns:a16="http://schemas.microsoft.com/office/drawing/2014/main" id="{B6172EB1-0BEE-0041-9081-807C07AEAC3D}"/>
              </a:ext>
            </a:extLst>
          </p:cNvPr>
          <p:cNvSpPr>
            <a:spLocks noGrp="1"/>
          </p:cNvSpPr>
          <p:nvPr>
            <p:ph type="title" hasCustomPrompt="1"/>
          </p:nvPr>
        </p:nvSpPr>
        <p:spPr>
          <a:xfrm>
            <a:off x="658880" y="2972968"/>
            <a:ext cx="5341495" cy="796916"/>
          </a:xfrm>
          <a:prstGeom prst="rect">
            <a:avLst/>
          </a:prstGeom>
        </p:spPr>
        <p:txBody>
          <a:bodyPr lIns="0"/>
          <a:lstStyle>
            <a:lvl1pPr>
              <a:defRPr sz="4800" b="0" i="0">
                <a:solidFill>
                  <a:schemeClr val="tx1"/>
                </a:solidFill>
                <a:latin typeface="Calibri" panose="020F0502020204030204" pitchFamily="34" charset="0"/>
                <a:cs typeface="Calibri" panose="020F0502020204030204" pitchFamily="34" charset="0"/>
              </a:defRPr>
            </a:lvl1pPr>
          </a:lstStyle>
          <a:p>
            <a:r>
              <a:rPr lang="en-US"/>
              <a:t>Click to edit </a:t>
            </a:r>
            <a:br>
              <a:rPr lang="en-US"/>
            </a:br>
            <a:r>
              <a:rPr lang="en-US"/>
              <a:t>Master title style</a:t>
            </a:r>
          </a:p>
        </p:txBody>
      </p:sp>
      <p:sp>
        <p:nvSpPr>
          <p:cNvPr id="14" name="Text Placeholder 8">
            <a:extLst>
              <a:ext uri="{FF2B5EF4-FFF2-40B4-BE49-F238E27FC236}">
                <a16:creationId xmlns:a16="http://schemas.microsoft.com/office/drawing/2014/main" id="{DB9BE8C5-2436-FB43-AD9F-F8C48923642A}"/>
              </a:ext>
            </a:extLst>
          </p:cNvPr>
          <p:cNvSpPr>
            <a:spLocks noGrp="1"/>
          </p:cNvSpPr>
          <p:nvPr>
            <p:ph type="body" sz="quarter" idx="16" hasCustomPrompt="1"/>
          </p:nvPr>
        </p:nvSpPr>
        <p:spPr>
          <a:xfrm>
            <a:off x="666131" y="5608354"/>
            <a:ext cx="3830638" cy="244475"/>
          </a:xfrm>
          <a:prstGeom prst="rect">
            <a:avLst/>
          </a:prstGeom>
        </p:spPr>
        <p:txBody>
          <a:bodyPr lIns="0"/>
          <a:lstStyle>
            <a:lvl1pPr>
              <a:buFont typeface="Arial" panose="020B0604020202020204" pitchFamily="34" charset="0"/>
              <a:buNone/>
              <a:defRPr sz="1100" b="0" i="0">
                <a:solidFill>
                  <a:schemeClr val="tx1"/>
                </a:solidFill>
                <a:latin typeface="+mn-lt"/>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Date</a:t>
            </a:r>
          </a:p>
        </p:txBody>
      </p:sp>
      <p:sp>
        <p:nvSpPr>
          <p:cNvPr id="18" name="Text Placeholder 8">
            <a:extLst>
              <a:ext uri="{FF2B5EF4-FFF2-40B4-BE49-F238E27FC236}">
                <a16:creationId xmlns:a16="http://schemas.microsoft.com/office/drawing/2014/main" id="{728A91A6-E409-3B4E-AF3B-62A52092299B}"/>
              </a:ext>
            </a:extLst>
          </p:cNvPr>
          <p:cNvSpPr>
            <a:spLocks noGrp="1"/>
          </p:cNvSpPr>
          <p:nvPr>
            <p:ph type="body" sz="quarter" idx="18" hasCustomPrompt="1"/>
          </p:nvPr>
        </p:nvSpPr>
        <p:spPr>
          <a:xfrm>
            <a:off x="666131" y="5260850"/>
            <a:ext cx="3830638" cy="244475"/>
          </a:xfrm>
          <a:prstGeom prst="rect">
            <a:avLst/>
          </a:prstGeom>
        </p:spPr>
        <p:txBody>
          <a:bodyPr lIns="0"/>
          <a:lstStyle>
            <a:lvl1pPr>
              <a:buFont typeface="Arial" panose="020B0604020202020204" pitchFamily="34" charset="0"/>
              <a:buNone/>
              <a:defRPr sz="1800" b="0" i="0">
                <a:solidFill>
                  <a:schemeClr val="bg1">
                    <a:lumMod val="75000"/>
                  </a:schemeClr>
                </a:solidFill>
                <a:latin typeface="+mn-lt"/>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Prepared for: Client name/logo</a:t>
            </a:r>
          </a:p>
        </p:txBody>
      </p:sp>
      <p:pic>
        <p:nvPicPr>
          <p:cNvPr id="6" name="Picture 5" descr="Logo&#10;&#10;Description automatically generated">
            <a:extLst>
              <a:ext uri="{FF2B5EF4-FFF2-40B4-BE49-F238E27FC236}">
                <a16:creationId xmlns:a16="http://schemas.microsoft.com/office/drawing/2014/main" id="{25F7AC2A-0517-4133-B4B5-D94F019D65B1}"/>
              </a:ext>
            </a:extLst>
          </p:cNvPr>
          <p:cNvPicPr>
            <a:picLocks noChangeAspect="1"/>
          </p:cNvPicPr>
          <p:nvPr userDrawn="1"/>
        </p:nvPicPr>
        <p:blipFill>
          <a:blip r:embed="rId3"/>
          <a:stretch>
            <a:fillRect/>
          </a:stretch>
        </p:blipFill>
        <p:spPr>
          <a:xfrm>
            <a:off x="648372" y="1191481"/>
            <a:ext cx="2352277" cy="883939"/>
          </a:xfrm>
          <a:prstGeom prst="rect">
            <a:avLst/>
          </a:prstGeom>
        </p:spPr>
      </p:pic>
    </p:spTree>
    <p:extLst>
      <p:ext uri="{BB962C8B-B14F-4D97-AF65-F5344CB8AC3E}">
        <p14:creationId xmlns:p14="http://schemas.microsoft.com/office/powerpoint/2010/main" val="251067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2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44006" y="639830"/>
            <a:ext cx="10981765" cy="664536"/>
          </a:xfrm>
          <a:prstGeom prst="rect">
            <a:avLst/>
          </a:prstGeom>
        </p:spPr>
        <p:txBody>
          <a:bodyPr lIns="0" tIns="0" rIns="0" bIns="0"/>
          <a:lstStyle>
            <a:lvl1pPr>
              <a:defRPr sz="3200" b="0" i="0" spc="0">
                <a:solidFill>
                  <a:schemeClr val="tx1"/>
                </a:solidFill>
                <a:latin typeface="Calibri" panose="020F0502020204030204" pitchFamily="34" charset="0"/>
              </a:defRPr>
            </a:lvl1pPr>
          </a:lstStyle>
          <a:p>
            <a:r>
              <a:rPr lang="en-US"/>
              <a:t>Click to edit Master title style</a:t>
            </a:r>
          </a:p>
        </p:txBody>
      </p:sp>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3862070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44006" y="639830"/>
            <a:ext cx="10981765" cy="664536"/>
          </a:xfrm>
          <a:prstGeom prst="rect">
            <a:avLst/>
          </a:prstGeom>
        </p:spPr>
        <p:txBody>
          <a:bodyPr lIns="0" tIns="0" rIns="0" bIns="0"/>
          <a:lstStyle>
            <a:lvl1pPr>
              <a:defRPr sz="3200" b="0" i="0" spc="0">
                <a:solidFill>
                  <a:schemeClr val="tx1"/>
                </a:solidFill>
                <a:latin typeface="Calibri" panose="020F0502020204030204" pitchFamily="34" charset="0"/>
              </a:defRPr>
            </a:lvl1pPr>
          </a:lstStyle>
          <a:p>
            <a:r>
              <a:rPr lang="en-US"/>
              <a:t>Click to edit Master title style</a:t>
            </a:r>
          </a:p>
        </p:txBody>
      </p:sp>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29887443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182658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Divider 1">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
        <p:nvSpPr>
          <p:cNvPr id="3" name="Text Placeholder 2">
            <a:extLst>
              <a:ext uri="{FF2B5EF4-FFF2-40B4-BE49-F238E27FC236}">
                <a16:creationId xmlns:a16="http://schemas.microsoft.com/office/drawing/2014/main" id="{BAE1D897-2F4C-4CE4-8AE1-613983F2553B}"/>
              </a:ext>
            </a:extLst>
          </p:cNvPr>
          <p:cNvSpPr>
            <a:spLocks noGrp="1"/>
          </p:cNvSpPr>
          <p:nvPr>
            <p:ph type="body" sz="quarter" idx="11" hasCustomPrompt="1"/>
          </p:nvPr>
        </p:nvSpPr>
        <p:spPr>
          <a:xfrm>
            <a:off x="1" y="2559050"/>
            <a:ext cx="12192000" cy="1739900"/>
          </a:xfrm>
          <a:prstGeom prst="rect">
            <a:avLst/>
          </a:prstGeom>
        </p:spPr>
        <p:txBody>
          <a:bodyPr anchor="ctr"/>
          <a:lstStyle>
            <a:lvl1pPr algn="ctr">
              <a:defRPr sz="4400">
                <a:solidFill>
                  <a:schemeClr val="tx1"/>
                </a:solidFill>
                <a:latin typeface="+mn-lt"/>
              </a:defRPr>
            </a:lvl1pPr>
            <a:lvl2pPr algn="ctr">
              <a:defRPr/>
            </a:lvl2pPr>
            <a:lvl3pPr algn="ctr">
              <a:defRPr/>
            </a:lvl3pPr>
            <a:lvl4pPr algn="ctr">
              <a:defRPr/>
            </a:lvl4pPr>
            <a:lvl5pPr algn="ctr">
              <a:defRPr/>
            </a:lvl5pPr>
          </a:lstStyle>
          <a:p>
            <a:pPr lvl="0"/>
            <a:r>
              <a:rPr lang="en-US"/>
              <a:t>Section Title</a:t>
            </a:r>
          </a:p>
        </p:txBody>
      </p:sp>
    </p:spTree>
    <p:extLst>
      <p:ext uri="{BB962C8B-B14F-4D97-AF65-F5344CB8AC3E}">
        <p14:creationId xmlns:p14="http://schemas.microsoft.com/office/powerpoint/2010/main" val="674742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
        <p:nvSpPr>
          <p:cNvPr id="3" name="Text Placeholder 2">
            <a:extLst>
              <a:ext uri="{FF2B5EF4-FFF2-40B4-BE49-F238E27FC236}">
                <a16:creationId xmlns:a16="http://schemas.microsoft.com/office/drawing/2014/main" id="{BAE1D897-2F4C-4CE4-8AE1-613983F2553B}"/>
              </a:ext>
            </a:extLst>
          </p:cNvPr>
          <p:cNvSpPr>
            <a:spLocks noGrp="1"/>
          </p:cNvSpPr>
          <p:nvPr>
            <p:ph type="body" sz="quarter" idx="11" hasCustomPrompt="1"/>
          </p:nvPr>
        </p:nvSpPr>
        <p:spPr>
          <a:xfrm>
            <a:off x="1" y="2559050"/>
            <a:ext cx="12192000" cy="1739900"/>
          </a:xfrm>
          <a:prstGeom prst="rect">
            <a:avLst/>
          </a:prstGeom>
        </p:spPr>
        <p:txBody>
          <a:bodyPr anchor="ctr"/>
          <a:lstStyle>
            <a:lvl1pPr algn="ctr">
              <a:defRPr sz="4400">
                <a:solidFill>
                  <a:schemeClr val="tx1"/>
                </a:solidFill>
                <a:latin typeface="+mn-lt"/>
              </a:defRPr>
            </a:lvl1pPr>
            <a:lvl2pPr algn="ctr">
              <a:defRPr/>
            </a:lvl2pPr>
            <a:lvl3pPr algn="ctr">
              <a:defRPr/>
            </a:lvl3pPr>
            <a:lvl4pPr algn="ctr">
              <a:defRPr/>
            </a:lvl4pPr>
            <a:lvl5pPr algn="ctr">
              <a:defRPr/>
            </a:lvl5pPr>
          </a:lstStyle>
          <a:p>
            <a:pPr lvl="0"/>
            <a:r>
              <a:rPr lang="en-US"/>
              <a:t>Section Title</a:t>
            </a:r>
          </a:p>
        </p:txBody>
      </p:sp>
    </p:spTree>
    <p:extLst>
      <p:ext uri="{BB962C8B-B14F-4D97-AF65-F5344CB8AC3E}">
        <p14:creationId xmlns:p14="http://schemas.microsoft.com/office/powerpoint/2010/main" val="35007167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
        <p:nvSpPr>
          <p:cNvPr id="3" name="Text Placeholder 2">
            <a:extLst>
              <a:ext uri="{FF2B5EF4-FFF2-40B4-BE49-F238E27FC236}">
                <a16:creationId xmlns:a16="http://schemas.microsoft.com/office/drawing/2014/main" id="{BAE1D897-2F4C-4CE4-8AE1-613983F2553B}"/>
              </a:ext>
            </a:extLst>
          </p:cNvPr>
          <p:cNvSpPr>
            <a:spLocks noGrp="1"/>
          </p:cNvSpPr>
          <p:nvPr>
            <p:ph type="body" sz="quarter" idx="11" hasCustomPrompt="1"/>
          </p:nvPr>
        </p:nvSpPr>
        <p:spPr>
          <a:xfrm>
            <a:off x="1" y="2559050"/>
            <a:ext cx="12192000" cy="1739900"/>
          </a:xfrm>
          <a:prstGeom prst="rect">
            <a:avLst/>
          </a:prstGeom>
        </p:spPr>
        <p:txBody>
          <a:bodyPr anchor="ctr"/>
          <a:lstStyle>
            <a:lvl1pPr algn="ctr">
              <a:defRPr sz="4400">
                <a:solidFill>
                  <a:schemeClr val="tx1"/>
                </a:solidFill>
                <a:latin typeface="+mn-lt"/>
              </a:defRPr>
            </a:lvl1pPr>
            <a:lvl2pPr algn="ctr">
              <a:defRPr/>
            </a:lvl2pPr>
            <a:lvl3pPr algn="ctr">
              <a:defRPr/>
            </a:lvl3pPr>
            <a:lvl4pPr algn="ctr">
              <a:defRPr/>
            </a:lvl4pPr>
            <a:lvl5pPr algn="ctr">
              <a:defRPr/>
            </a:lvl5pPr>
          </a:lstStyle>
          <a:p>
            <a:pPr lvl="0"/>
            <a:r>
              <a:rPr lang="en-US"/>
              <a:t>Section Title</a:t>
            </a:r>
          </a:p>
        </p:txBody>
      </p:sp>
    </p:spTree>
    <p:extLst>
      <p:ext uri="{BB962C8B-B14F-4D97-AF65-F5344CB8AC3E}">
        <p14:creationId xmlns:p14="http://schemas.microsoft.com/office/powerpoint/2010/main" val="24298114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2">
    <p:bg>
      <p:bgPr>
        <a:solidFill>
          <a:schemeClr val="bg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9C9357C2-F4AC-3A4A-B21F-2753E897DBEC}"/>
              </a:ext>
            </a:extLst>
          </p:cNvPr>
          <p:cNvSpPr>
            <a:spLocks noGrp="1"/>
          </p:cNvSpPr>
          <p:nvPr>
            <p:ph type="body" sz="quarter" idx="16" hasCustomPrompt="1"/>
          </p:nvPr>
        </p:nvSpPr>
        <p:spPr>
          <a:xfrm>
            <a:off x="666131" y="5608354"/>
            <a:ext cx="3830638" cy="244475"/>
          </a:xfrm>
          <a:prstGeom prst="rect">
            <a:avLst/>
          </a:prstGeom>
        </p:spPr>
        <p:txBody>
          <a:bodyPr lIns="0"/>
          <a:lstStyle>
            <a:lvl1pPr>
              <a:buFont typeface="Arial" panose="020B0604020202020204" pitchFamily="34" charset="0"/>
              <a:buNone/>
              <a:defRPr sz="1100" b="0" i="0">
                <a:solidFill>
                  <a:schemeClr val="tx1"/>
                </a:solidFill>
                <a:latin typeface="Calibri" panose="020F0502020204030204" pitchFamily="34" charset="0"/>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Date</a:t>
            </a:r>
          </a:p>
        </p:txBody>
      </p:sp>
      <p:sp>
        <p:nvSpPr>
          <p:cNvPr id="15" name="TextBox 14">
            <a:extLst>
              <a:ext uri="{FF2B5EF4-FFF2-40B4-BE49-F238E27FC236}">
                <a16:creationId xmlns:a16="http://schemas.microsoft.com/office/drawing/2014/main" id="{8DD1EDC9-FED3-8241-8790-922D03CE7422}"/>
              </a:ext>
            </a:extLst>
          </p:cNvPr>
          <p:cNvSpPr txBox="1"/>
          <p:nvPr userDrawn="1"/>
        </p:nvSpPr>
        <p:spPr>
          <a:xfrm>
            <a:off x="8034728" y="76449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6" name="TextBox 15">
            <a:extLst>
              <a:ext uri="{FF2B5EF4-FFF2-40B4-BE49-F238E27FC236}">
                <a16:creationId xmlns:a16="http://schemas.microsoft.com/office/drawing/2014/main" id="{FDD804DC-0346-7845-B859-DAEFFE076F89}"/>
              </a:ext>
            </a:extLst>
          </p:cNvPr>
          <p:cNvSpPr txBox="1"/>
          <p:nvPr userDrawn="1"/>
        </p:nvSpPr>
        <p:spPr>
          <a:xfrm>
            <a:off x="5276538" y="5621311"/>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7" name="Title 16">
            <a:extLst>
              <a:ext uri="{FF2B5EF4-FFF2-40B4-BE49-F238E27FC236}">
                <a16:creationId xmlns:a16="http://schemas.microsoft.com/office/drawing/2014/main" id="{665EDED9-C811-7243-A657-E0DF45120065}"/>
              </a:ext>
            </a:extLst>
          </p:cNvPr>
          <p:cNvSpPr>
            <a:spLocks noGrp="1"/>
          </p:cNvSpPr>
          <p:nvPr>
            <p:ph type="title" hasCustomPrompt="1"/>
          </p:nvPr>
        </p:nvSpPr>
        <p:spPr>
          <a:xfrm>
            <a:off x="658880" y="2972968"/>
            <a:ext cx="5341495" cy="796916"/>
          </a:xfrm>
          <a:prstGeom prst="rect">
            <a:avLst/>
          </a:prstGeom>
        </p:spPr>
        <p:txBody>
          <a:bodyPr lIns="0"/>
          <a:lstStyle>
            <a:lvl1pPr>
              <a:defRPr sz="4800" b="0" i="0">
                <a:solidFill>
                  <a:schemeClr val="tx1"/>
                </a:solidFill>
                <a:latin typeface="Calibri" panose="020F0502020204030204" pitchFamily="34" charset="0"/>
                <a:cs typeface="Calibri" panose="020F0502020204030204" pitchFamily="34" charset="0"/>
              </a:defRPr>
            </a:lvl1pPr>
          </a:lstStyle>
          <a:p>
            <a:r>
              <a:rPr lang="en-US"/>
              <a:t>Click to edit </a:t>
            </a:r>
            <a:br>
              <a:rPr lang="en-US"/>
            </a:br>
            <a:r>
              <a:rPr lang="en-US"/>
              <a:t>Master title style</a:t>
            </a:r>
          </a:p>
        </p:txBody>
      </p:sp>
      <p:sp>
        <p:nvSpPr>
          <p:cNvPr id="2" name="Rectangle 1">
            <a:extLst>
              <a:ext uri="{FF2B5EF4-FFF2-40B4-BE49-F238E27FC236}">
                <a16:creationId xmlns:a16="http://schemas.microsoft.com/office/drawing/2014/main" id="{F6996892-FE4E-9F40-AF64-07BFFA4DDF00}"/>
              </a:ext>
            </a:extLst>
          </p:cNvPr>
          <p:cNvSpPr/>
          <p:nvPr userDrawn="1"/>
        </p:nvSpPr>
        <p:spPr>
          <a:xfrm>
            <a:off x="0" y="5955858"/>
            <a:ext cx="4520242" cy="9021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8">
            <a:extLst>
              <a:ext uri="{FF2B5EF4-FFF2-40B4-BE49-F238E27FC236}">
                <a16:creationId xmlns:a16="http://schemas.microsoft.com/office/drawing/2014/main" id="{EA7B8892-848B-8D43-8C1E-2D80A7C025D6}"/>
              </a:ext>
            </a:extLst>
          </p:cNvPr>
          <p:cNvSpPr>
            <a:spLocks noGrp="1"/>
          </p:cNvSpPr>
          <p:nvPr>
            <p:ph type="body" sz="quarter" idx="18" hasCustomPrompt="1"/>
          </p:nvPr>
        </p:nvSpPr>
        <p:spPr>
          <a:xfrm>
            <a:off x="666131" y="5260850"/>
            <a:ext cx="3830638" cy="244475"/>
          </a:xfrm>
          <a:prstGeom prst="rect">
            <a:avLst/>
          </a:prstGeom>
        </p:spPr>
        <p:txBody>
          <a:bodyPr lIns="0"/>
          <a:lstStyle>
            <a:lvl1pPr>
              <a:buFont typeface="Arial" panose="020B0604020202020204" pitchFamily="34" charset="0"/>
              <a:buNone/>
              <a:defRPr sz="1800" b="0" i="0">
                <a:solidFill>
                  <a:schemeClr val="bg1">
                    <a:lumMod val="75000"/>
                  </a:schemeClr>
                </a:solidFill>
                <a:latin typeface="+mn-lt"/>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Prepared for: Client name/logo</a:t>
            </a:r>
          </a:p>
        </p:txBody>
      </p:sp>
      <p:pic>
        <p:nvPicPr>
          <p:cNvPr id="12" name="Picture 11" descr="Logo&#10;&#10;Description automatically generated">
            <a:extLst>
              <a:ext uri="{FF2B5EF4-FFF2-40B4-BE49-F238E27FC236}">
                <a16:creationId xmlns:a16="http://schemas.microsoft.com/office/drawing/2014/main" id="{E4CD6D56-8790-4C49-82B7-5803CF492E56}"/>
              </a:ext>
            </a:extLst>
          </p:cNvPr>
          <p:cNvPicPr>
            <a:picLocks noChangeAspect="1"/>
          </p:cNvPicPr>
          <p:nvPr userDrawn="1"/>
        </p:nvPicPr>
        <p:blipFill>
          <a:blip r:embed="rId2"/>
          <a:stretch>
            <a:fillRect/>
          </a:stretch>
        </p:blipFill>
        <p:spPr>
          <a:xfrm>
            <a:off x="658880" y="1187766"/>
            <a:ext cx="2352277" cy="883939"/>
          </a:xfrm>
          <a:prstGeom prst="rect">
            <a:avLst/>
          </a:prstGeom>
        </p:spPr>
      </p:pic>
    </p:spTree>
    <p:extLst>
      <p:ext uri="{BB962C8B-B14F-4D97-AF65-F5344CB8AC3E}">
        <p14:creationId xmlns:p14="http://schemas.microsoft.com/office/powerpoint/2010/main" val="4240619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_no logo">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996892-FE4E-9F40-AF64-07BFFA4DDF00}"/>
              </a:ext>
            </a:extLst>
          </p:cNvPr>
          <p:cNvSpPr/>
          <p:nvPr userDrawn="1"/>
        </p:nvSpPr>
        <p:spPr>
          <a:xfrm>
            <a:off x="0" y="5955858"/>
            <a:ext cx="4520242" cy="9021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laceholder 1">
            <a:extLst>
              <a:ext uri="{FF2B5EF4-FFF2-40B4-BE49-F238E27FC236}">
                <a16:creationId xmlns:a16="http://schemas.microsoft.com/office/drawing/2014/main" id="{FE34EE12-FCAE-41EE-BFE5-5A67FD1AFD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E1C948-A344-491D-8DB0-86668A8521AB}" type="slidenum">
              <a:rPr lang="en-US" smtClean="0"/>
              <a:t>‹#›</a:t>
            </a:fld>
            <a:endParaRPr lang="en-US"/>
          </a:p>
        </p:txBody>
      </p:sp>
    </p:spTree>
    <p:extLst>
      <p:ext uri="{BB962C8B-B14F-4D97-AF65-F5344CB8AC3E}">
        <p14:creationId xmlns:p14="http://schemas.microsoft.com/office/powerpoint/2010/main" val="1587257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and content 1">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5"/>
          </p:nvPr>
        </p:nvSpPr>
        <p:spPr>
          <a:xfrm>
            <a:off x="5074021" y="0"/>
            <a:ext cx="7129705" cy="6858000"/>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a:solidFill>
            <a:schemeClr val="bg1"/>
          </a:solidFill>
          <a:effectLst/>
        </p:spPr>
        <p:txBody>
          <a:bodyPr wrap="square">
            <a:noAutofit/>
          </a:bodyPr>
          <a:lstStyle>
            <a:lvl1pPr marL="0" indent="0">
              <a:buNone/>
              <a:defRPr sz="1300" b="0" i="0">
                <a:ln>
                  <a:noFill/>
                </a:ln>
                <a:noFill/>
                <a:latin typeface="Calibri" panose="020F0502020204030204" pitchFamily="34" charset="0"/>
                <a:ea typeface="Open Sans Light" charset="0"/>
                <a:cs typeface="Calibri" panose="020F0502020204030204" pitchFamily="34" charset="0"/>
              </a:defRPr>
            </a:lvl1pPr>
          </a:lstStyle>
          <a:p>
            <a:endParaRPr lang="en-US"/>
          </a:p>
        </p:txBody>
      </p:sp>
      <p:sp>
        <p:nvSpPr>
          <p:cNvPr id="6" name="Title 1">
            <a:extLst>
              <a:ext uri="{FF2B5EF4-FFF2-40B4-BE49-F238E27FC236}">
                <a16:creationId xmlns:a16="http://schemas.microsoft.com/office/drawing/2014/main" id="{9DF61E13-4195-494C-B4BA-4696B5ADF7E8}"/>
              </a:ext>
            </a:extLst>
          </p:cNvPr>
          <p:cNvSpPr>
            <a:spLocks noGrp="1"/>
          </p:cNvSpPr>
          <p:nvPr>
            <p:ph type="title" hasCustomPrompt="1"/>
          </p:nvPr>
        </p:nvSpPr>
        <p:spPr>
          <a:xfrm>
            <a:off x="647699" y="2294844"/>
            <a:ext cx="5242737" cy="584200"/>
          </a:xfrm>
          <a:prstGeom prst="rect">
            <a:avLst/>
          </a:prstGeom>
        </p:spPr>
        <p:txBody>
          <a:bodyPr lIns="0"/>
          <a:lstStyle>
            <a:lvl1pPr>
              <a:defRPr sz="3200" b="0" i="0" spc="0" baseline="0">
                <a:solidFill>
                  <a:schemeClr val="tx1"/>
                </a:solidFill>
                <a:latin typeface="Calibri" panose="020F0502020204030204" pitchFamily="34" charset="0"/>
                <a:cs typeface="Calibri" panose="020F0502020204030204" pitchFamily="34" charset="0"/>
              </a:defRPr>
            </a:lvl1pPr>
          </a:lstStyle>
          <a:p>
            <a:r>
              <a:rPr lang="en-US"/>
              <a:t>Click to edit master title style</a:t>
            </a:r>
          </a:p>
        </p:txBody>
      </p:sp>
      <p:sp>
        <p:nvSpPr>
          <p:cNvPr id="7" name="Text Placeholder 5">
            <a:extLst>
              <a:ext uri="{FF2B5EF4-FFF2-40B4-BE49-F238E27FC236}">
                <a16:creationId xmlns:a16="http://schemas.microsoft.com/office/drawing/2014/main" id="{A9A72B0C-4647-FE4E-B499-919B07542450}"/>
              </a:ext>
            </a:extLst>
          </p:cNvPr>
          <p:cNvSpPr>
            <a:spLocks noGrp="1"/>
          </p:cNvSpPr>
          <p:nvPr>
            <p:ph type="body" sz="quarter" idx="11"/>
          </p:nvPr>
        </p:nvSpPr>
        <p:spPr>
          <a:xfrm>
            <a:off x="664029" y="3209013"/>
            <a:ext cx="4192055" cy="1762482"/>
          </a:xfrm>
          <a:prstGeom prst="rect">
            <a:avLst/>
          </a:prstGeom>
        </p:spPr>
        <p:txBody>
          <a:bodyPr lIns="0"/>
          <a:lstStyle>
            <a:lvl1pPr>
              <a:buClr>
                <a:srgbClr val="000000"/>
              </a:buClr>
              <a:buFont typeface="Arial" panose="020B0604020202020204" pitchFamily="34" charset="0"/>
              <a:buNone/>
              <a:defRPr sz="2400">
                <a:latin typeface="Calibri" panose="020F0502020204030204" pitchFamily="34" charset="0"/>
                <a:cs typeface="Calibri" panose="020F0502020204030204" pitchFamily="34" charset="0"/>
              </a:defRPr>
            </a:lvl1pPr>
            <a:lvl2pPr marL="0" indent="-182880">
              <a:buClr>
                <a:srgbClr val="000000"/>
              </a:buClr>
              <a:buFont typeface="Arial" panose="020B0604020202020204" pitchFamily="34" charset="0"/>
              <a:buChar char="•"/>
              <a:defRPr sz="1800">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Click to edit Master text styles</a:t>
            </a:r>
          </a:p>
          <a:p>
            <a:pPr lvl="1"/>
            <a:r>
              <a:rPr lang="en-US"/>
              <a:t>Second level</a:t>
            </a:r>
          </a:p>
          <a:p>
            <a:pPr lvl="1"/>
            <a:r>
              <a:rPr lang="en-US"/>
              <a:t>Second level</a:t>
            </a:r>
          </a:p>
          <a:p>
            <a:pPr lvl="1"/>
            <a:r>
              <a:rPr lang="en-US"/>
              <a:t>Second level</a:t>
            </a:r>
          </a:p>
          <a:p>
            <a:pPr lvl="1"/>
            <a:endParaRPr lang="en-US"/>
          </a:p>
          <a:p>
            <a:pPr lvl="1"/>
            <a:endParaRPr lang="en-US"/>
          </a:p>
          <a:p>
            <a:pPr lvl="1"/>
            <a:endParaRPr lang="en-US"/>
          </a:p>
          <a:p>
            <a:pPr lvl="1"/>
            <a:endParaRPr lang="en-US"/>
          </a:p>
        </p:txBody>
      </p:sp>
      <p:sp>
        <p:nvSpPr>
          <p:cNvPr id="2" name="Slide Number Placeholder 1">
            <a:extLst>
              <a:ext uri="{FF2B5EF4-FFF2-40B4-BE49-F238E27FC236}">
                <a16:creationId xmlns:a16="http://schemas.microsoft.com/office/drawing/2014/main" id="{B605A7BB-7ECE-46AC-B3F5-142012A2FBAD}"/>
              </a:ext>
            </a:extLst>
          </p:cNvPr>
          <p:cNvSpPr>
            <a:spLocks noGrp="1"/>
          </p:cNvSpPr>
          <p:nvPr>
            <p:ph type="sldNum" sz="quarter" idx="16"/>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97427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ontent 2">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5EB9CE6-B8EE-EE42-AB1F-511D94D7AD1F}"/>
              </a:ext>
            </a:extLst>
          </p:cNvPr>
          <p:cNvSpPr>
            <a:spLocks noGrp="1"/>
          </p:cNvSpPr>
          <p:nvPr>
            <p:ph type="title" hasCustomPrompt="1"/>
          </p:nvPr>
        </p:nvSpPr>
        <p:spPr>
          <a:xfrm>
            <a:off x="647700" y="2204583"/>
            <a:ext cx="2895600" cy="1056520"/>
          </a:xfrm>
          <a:prstGeom prst="rect">
            <a:avLst/>
          </a:prstGeom>
        </p:spPr>
        <p:txBody>
          <a:bodyPr lIns="0"/>
          <a:lstStyle>
            <a:lvl1pPr>
              <a:defRPr sz="3200" b="0" i="0" spc="0" baseline="0">
                <a:solidFill>
                  <a:srgbClr val="000000"/>
                </a:solidFill>
                <a:latin typeface="Calibri" panose="020F0502020204030204" pitchFamily="34" charset="0"/>
                <a:cs typeface="Calibri" panose="020F0502020204030204" pitchFamily="34" charset="0"/>
              </a:defRPr>
            </a:lvl1pPr>
          </a:lstStyle>
          <a:p>
            <a:r>
              <a:rPr lang="en-US"/>
              <a:t>Click to edit master title style</a:t>
            </a:r>
          </a:p>
        </p:txBody>
      </p:sp>
      <p:sp>
        <p:nvSpPr>
          <p:cNvPr id="4" name="Picture Placeholder 3">
            <a:extLst>
              <a:ext uri="{FF2B5EF4-FFF2-40B4-BE49-F238E27FC236}">
                <a16:creationId xmlns:a16="http://schemas.microsoft.com/office/drawing/2014/main" id="{6DB0AB57-BF47-AE49-8803-EC6FAA32E228}"/>
              </a:ext>
            </a:extLst>
          </p:cNvPr>
          <p:cNvSpPr>
            <a:spLocks noGrp="1"/>
          </p:cNvSpPr>
          <p:nvPr>
            <p:ph type="pic" sz="quarter" idx="10"/>
          </p:nvPr>
        </p:nvSpPr>
        <p:spPr>
          <a:xfrm flipH="1">
            <a:off x="6096000" y="0"/>
            <a:ext cx="6095996" cy="6858000"/>
          </a:xfrm>
          <a:prstGeom prst="flowChartDelay">
            <a:avLst/>
          </a:prstGeom>
          <a:solidFill>
            <a:schemeClr val="bg1"/>
          </a:solidFill>
        </p:spPr>
        <p:txBody>
          <a:bodyPr/>
          <a:lstStyle>
            <a:lvl1pPr>
              <a:defRPr>
                <a:noFill/>
              </a:defRPr>
            </a:lvl1pPr>
          </a:lstStyle>
          <a:p>
            <a:endParaRPr lang="en-US"/>
          </a:p>
        </p:txBody>
      </p:sp>
      <p:sp>
        <p:nvSpPr>
          <p:cNvPr id="6" name="Text Placeholder 5">
            <a:extLst>
              <a:ext uri="{FF2B5EF4-FFF2-40B4-BE49-F238E27FC236}">
                <a16:creationId xmlns:a16="http://schemas.microsoft.com/office/drawing/2014/main" id="{C853C9A5-41E3-694A-A308-E421A78C5271}"/>
              </a:ext>
            </a:extLst>
          </p:cNvPr>
          <p:cNvSpPr>
            <a:spLocks noGrp="1"/>
          </p:cNvSpPr>
          <p:nvPr>
            <p:ph type="body" sz="quarter" idx="11" hasCustomPrompt="1"/>
          </p:nvPr>
        </p:nvSpPr>
        <p:spPr>
          <a:xfrm>
            <a:off x="664029" y="3429000"/>
            <a:ext cx="4713511" cy="832983"/>
          </a:xfrm>
          <a:prstGeom prst="rect">
            <a:avLst/>
          </a:prstGeom>
        </p:spPr>
        <p:txBody>
          <a:bodyPr/>
          <a:lstStyle>
            <a:lvl1pPr>
              <a:buClr>
                <a:srgbClr val="000000"/>
              </a:buClr>
              <a:buFont typeface="Arial" panose="020B0604020202020204" pitchFamily="34" charset="0"/>
              <a:buChar char="•"/>
              <a:defRPr sz="2400">
                <a:latin typeface="Calibri" panose="020F0502020204030204" pitchFamily="34" charset="0"/>
                <a:cs typeface="Calibri" panose="020F0502020204030204" pitchFamily="34" charset="0"/>
              </a:defRPr>
            </a:lvl1pPr>
            <a:lvl2pPr>
              <a:buClr>
                <a:srgbClr val="000000"/>
              </a:buClr>
              <a:buFont typeface="Arial" panose="020B0604020202020204" pitchFamily="34" charset="0"/>
              <a:buChar char="•"/>
              <a:defRPr sz="1800">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 Click to edit Master text styles</a:t>
            </a:r>
          </a:p>
          <a:p>
            <a:pPr lvl="1"/>
            <a:r>
              <a:rPr lang="en-US"/>
              <a:t>Second level</a:t>
            </a:r>
          </a:p>
          <a:p>
            <a:pPr lvl="1"/>
            <a:endParaRPr lang="en-US"/>
          </a:p>
          <a:p>
            <a:pPr lvl="1"/>
            <a:endParaRPr lang="en-US"/>
          </a:p>
          <a:p>
            <a:pPr lvl="1"/>
            <a:endParaRPr lang="en-US"/>
          </a:p>
          <a:p>
            <a:pPr lvl="1"/>
            <a:endParaRPr lang="en-US"/>
          </a:p>
        </p:txBody>
      </p:sp>
      <p:sp>
        <p:nvSpPr>
          <p:cNvPr id="2" name="Slide Number Placeholder 1">
            <a:extLst>
              <a:ext uri="{FF2B5EF4-FFF2-40B4-BE49-F238E27FC236}">
                <a16:creationId xmlns:a16="http://schemas.microsoft.com/office/drawing/2014/main" id="{2E902963-3AF1-4E59-8C6C-8F6945BD4C2B}"/>
              </a:ext>
            </a:extLst>
          </p:cNvPr>
          <p:cNvSpPr>
            <a:spLocks noGrp="1"/>
          </p:cNvSpPr>
          <p:nvPr>
            <p:ph type="sldNum" sz="quarter" idx="12"/>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593593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ank you slide 1">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6161D9-E985-4942-A05E-3E5A2879C319}"/>
              </a:ext>
            </a:extLst>
          </p:cNvPr>
          <p:cNvSpPr>
            <a:spLocks noGrp="1"/>
          </p:cNvSpPr>
          <p:nvPr>
            <p:ph type="body" sz="quarter" idx="17" hasCustomPrompt="1"/>
          </p:nvPr>
        </p:nvSpPr>
        <p:spPr>
          <a:xfrm>
            <a:off x="668625" y="3379459"/>
            <a:ext cx="5944826" cy="741520"/>
          </a:xfrm>
          <a:prstGeom prst="rect">
            <a:avLst/>
          </a:prstGeom>
        </p:spPr>
        <p:txBody>
          <a:bodyPr lIns="0" tIns="0"/>
          <a:lstStyle>
            <a:lvl1pPr marL="0" marR="0" indent="0" algn="l" defTabSz="914400" rtl="0" eaLnBrk="1" fontAlgn="auto" latinLnBrk="0" hangingPunct="1">
              <a:lnSpc>
                <a:spcPct val="100000"/>
              </a:lnSpc>
              <a:spcBef>
                <a:spcPts val="0"/>
              </a:spcBef>
              <a:spcAft>
                <a:spcPts val="0"/>
              </a:spcAft>
              <a:buClrTx/>
              <a:buSzTx/>
              <a:buFontTx/>
              <a:buNone/>
              <a:tabLst/>
              <a:defRPr b="0" i="0">
                <a:solidFill>
                  <a:schemeClr val="bg1"/>
                </a:solidFill>
                <a:latin typeface="Calibri" panose="020F0502020204030204" pitchFamily="34" charset="0"/>
                <a:cs typeface="Calibri" panose="020F0502020204030204" pitchFamily="34" charset="0"/>
              </a:defRPr>
            </a:lvl1pPr>
            <a:lvl5pPr marL="0" indent="0" algn="l">
              <a:spcBef>
                <a:spcPts val="0"/>
              </a:spcBef>
              <a:buNone/>
              <a:defRPr sz="2400" b="0" i="0">
                <a:solidFill>
                  <a:schemeClr val="bg1"/>
                </a:solidFill>
                <a:latin typeface="Calibri" panose="020F0502020204030204" pitchFamily="34" charset="0"/>
                <a:cs typeface="Calibri" panose="020F0502020204030204" pitchFamily="34" charset="0"/>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Calibri" panose="020F0502020204030204" pitchFamily="34" charset="0"/>
                <a:ea typeface="Open Sans" panose="020B0606030504020204" pitchFamily="34" charset="0"/>
                <a:cs typeface="Calibri" panose="020F0502020204030204" pitchFamily="34" charset="0"/>
              </a:rPr>
              <a:t>We Blend in to Create Results that Stand Out</a:t>
            </a:r>
          </a:p>
        </p:txBody>
      </p:sp>
      <p:sp>
        <p:nvSpPr>
          <p:cNvPr id="15" name="TextBox 14">
            <a:extLst>
              <a:ext uri="{FF2B5EF4-FFF2-40B4-BE49-F238E27FC236}">
                <a16:creationId xmlns:a16="http://schemas.microsoft.com/office/drawing/2014/main" id="{8DD1EDC9-FED3-8241-8790-922D03CE7422}"/>
              </a:ext>
            </a:extLst>
          </p:cNvPr>
          <p:cNvSpPr txBox="1"/>
          <p:nvPr userDrawn="1"/>
        </p:nvSpPr>
        <p:spPr>
          <a:xfrm>
            <a:off x="8034728" y="76449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6" name="TextBox 15">
            <a:extLst>
              <a:ext uri="{FF2B5EF4-FFF2-40B4-BE49-F238E27FC236}">
                <a16:creationId xmlns:a16="http://schemas.microsoft.com/office/drawing/2014/main" id="{FDD804DC-0346-7845-B859-DAEFFE076F89}"/>
              </a:ext>
            </a:extLst>
          </p:cNvPr>
          <p:cNvSpPr txBox="1"/>
          <p:nvPr userDrawn="1"/>
        </p:nvSpPr>
        <p:spPr>
          <a:xfrm>
            <a:off x="5276538" y="5621311"/>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1" name="Text Placeholder 10">
            <a:extLst>
              <a:ext uri="{FF2B5EF4-FFF2-40B4-BE49-F238E27FC236}">
                <a16:creationId xmlns:a16="http://schemas.microsoft.com/office/drawing/2014/main" id="{A3E9CC45-C07D-AB40-B535-0F3785A60008}"/>
              </a:ext>
            </a:extLst>
          </p:cNvPr>
          <p:cNvSpPr>
            <a:spLocks noGrp="1"/>
          </p:cNvSpPr>
          <p:nvPr>
            <p:ph type="body" sz="quarter" idx="18" hasCustomPrompt="1"/>
          </p:nvPr>
        </p:nvSpPr>
        <p:spPr>
          <a:xfrm>
            <a:off x="675436" y="1175388"/>
            <a:ext cx="5751512" cy="931863"/>
          </a:xfrm>
          <a:prstGeom prst="rect">
            <a:avLst/>
          </a:prstGeom>
        </p:spPr>
        <p:txBody>
          <a:bodyPr lIns="0" tIns="0"/>
          <a:lstStyle>
            <a:lvl1pPr>
              <a:defRPr sz="8000" b="0" i="0">
                <a:solidFill>
                  <a:schemeClr val="bg1"/>
                </a:solidFill>
                <a:latin typeface="Calibri" panose="020F0502020204030204" pitchFamily="34" charset="0"/>
                <a:cs typeface="Calibri" panose="020F0502020204030204" pitchFamily="34" charset="0"/>
              </a:defRPr>
            </a:lvl1pPr>
          </a:lstStyle>
          <a:p>
            <a:pPr lvl="0"/>
            <a:r>
              <a:rPr lang="en-US"/>
              <a:t>Thank You</a:t>
            </a:r>
          </a:p>
        </p:txBody>
      </p:sp>
      <p:sp>
        <p:nvSpPr>
          <p:cNvPr id="2" name="TextBox 1">
            <a:extLst>
              <a:ext uri="{FF2B5EF4-FFF2-40B4-BE49-F238E27FC236}">
                <a16:creationId xmlns:a16="http://schemas.microsoft.com/office/drawing/2014/main" id="{F41225DC-D1EE-0648-8498-51046834E6AF}"/>
              </a:ext>
            </a:extLst>
          </p:cNvPr>
          <p:cNvSpPr txBox="1"/>
          <p:nvPr userDrawn="1"/>
        </p:nvSpPr>
        <p:spPr>
          <a:xfrm>
            <a:off x="6325849" y="161893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4" name="TextBox 3">
            <a:extLst>
              <a:ext uri="{FF2B5EF4-FFF2-40B4-BE49-F238E27FC236}">
                <a16:creationId xmlns:a16="http://schemas.microsoft.com/office/drawing/2014/main" id="{986EBCA5-1EB9-7849-95AC-59BB03184577}"/>
              </a:ext>
            </a:extLst>
          </p:cNvPr>
          <p:cNvSpPr txBox="1"/>
          <p:nvPr userDrawn="1"/>
        </p:nvSpPr>
        <p:spPr>
          <a:xfrm>
            <a:off x="4796852" y="2218544"/>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pic>
        <p:nvPicPr>
          <p:cNvPr id="7" name="Picture 6" descr="A picture containing rain, nature&#10;&#10;Description automatically generated">
            <a:extLst>
              <a:ext uri="{FF2B5EF4-FFF2-40B4-BE49-F238E27FC236}">
                <a16:creationId xmlns:a16="http://schemas.microsoft.com/office/drawing/2014/main" id="{4337C594-894C-1147-A8A8-06C37F64199D}"/>
              </a:ext>
            </a:extLst>
          </p:cNvPr>
          <p:cNvPicPr>
            <a:picLocks noChangeAspect="1"/>
          </p:cNvPicPr>
          <p:nvPr userDrawn="1"/>
        </p:nvPicPr>
        <p:blipFill rotWithShape="1">
          <a:blip r:embed="rId2"/>
          <a:srcRect r="7924"/>
          <a:stretch/>
        </p:blipFill>
        <p:spPr>
          <a:xfrm>
            <a:off x="5175851" y="0"/>
            <a:ext cx="7016149" cy="6858000"/>
          </a:xfrm>
          <a:prstGeom prst="rect">
            <a:avLst/>
          </a:prstGeom>
        </p:spPr>
      </p:pic>
      <p:sp>
        <p:nvSpPr>
          <p:cNvPr id="12" name="Rectangle 11">
            <a:extLst>
              <a:ext uri="{FF2B5EF4-FFF2-40B4-BE49-F238E27FC236}">
                <a16:creationId xmlns:a16="http://schemas.microsoft.com/office/drawing/2014/main" id="{867C7695-3C3A-684A-9D41-246A3B660DED}"/>
              </a:ext>
            </a:extLst>
          </p:cNvPr>
          <p:cNvSpPr/>
          <p:nvPr userDrawn="1"/>
        </p:nvSpPr>
        <p:spPr>
          <a:xfrm>
            <a:off x="0" y="5955858"/>
            <a:ext cx="4520242" cy="9021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phic 17">
            <a:extLst>
              <a:ext uri="{FF2B5EF4-FFF2-40B4-BE49-F238E27FC236}">
                <a16:creationId xmlns:a16="http://schemas.microsoft.com/office/drawing/2014/main" id="{3A0AF0F4-D2A0-4EE2-8576-29DEB056D42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41069" y="5078018"/>
            <a:ext cx="2599845" cy="974942"/>
          </a:xfrm>
          <a:prstGeom prst="rect">
            <a:avLst/>
          </a:prstGeom>
        </p:spPr>
      </p:pic>
      <p:sp>
        <p:nvSpPr>
          <p:cNvPr id="5" name="Slide Number Placeholder 4">
            <a:extLst>
              <a:ext uri="{FF2B5EF4-FFF2-40B4-BE49-F238E27FC236}">
                <a16:creationId xmlns:a16="http://schemas.microsoft.com/office/drawing/2014/main" id="{CEEA8BCD-225D-4019-A062-E90C738C1441}"/>
              </a:ext>
            </a:extLst>
          </p:cNvPr>
          <p:cNvSpPr>
            <a:spLocks noGrp="1"/>
          </p:cNvSpPr>
          <p:nvPr>
            <p:ph type="sldNum" sz="quarter" idx="19"/>
          </p:nvPr>
        </p:nvSpPr>
        <p:spPr/>
        <p:txBody>
          <a:bodyPr/>
          <a:lstStyle/>
          <a:p>
            <a:fld id="{87E1C948-A344-491D-8DB0-86668A8521AB}" type="slidenum">
              <a:rPr lang="en-US" smtClean="0"/>
              <a:t>‹#›</a:t>
            </a:fld>
            <a:endParaRPr lang="en-US"/>
          </a:p>
        </p:txBody>
      </p:sp>
    </p:spTree>
    <p:extLst>
      <p:ext uri="{BB962C8B-B14F-4D97-AF65-F5344CB8AC3E}">
        <p14:creationId xmlns:p14="http://schemas.microsoft.com/office/powerpoint/2010/main" val="1679997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26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ank you slide 2">
    <p:bg>
      <p:bgPr>
        <a:solidFill>
          <a:schemeClr val="tx1"/>
        </a:solidFill>
        <a:effectLst/>
      </p:bgPr>
    </p:bg>
    <p:spTree>
      <p:nvGrpSpPr>
        <p:cNvPr id="1" name=""/>
        <p:cNvGrpSpPr/>
        <p:nvPr/>
      </p:nvGrpSpPr>
      <p:grpSpPr>
        <a:xfrm>
          <a:off x="0" y="0"/>
          <a:ext cx="0" cy="0"/>
          <a:chOff x="0" y="0"/>
          <a:chExt cx="0" cy="0"/>
        </a:xfrm>
      </p:grpSpPr>
      <p:pic>
        <p:nvPicPr>
          <p:cNvPr id="13" name="Picture 2" descr="abstract blur people background, silhouettes of unrecognizable people walking on a street abstract blur people background, silhouettes of unrecognizable people walking on a street abstract blur lights stock pictures, royalty-free photos &amp; images">
            <a:extLst>
              <a:ext uri="{FF2B5EF4-FFF2-40B4-BE49-F238E27FC236}">
                <a16:creationId xmlns:a16="http://schemas.microsoft.com/office/drawing/2014/main" id="{52C1AC05-B0AB-49FD-9C31-00D1CDF489A8}"/>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flipH="1">
            <a:off x="-1" y="1"/>
            <a:ext cx="12225503" cy="6858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DD1EDC9-FED3-8241-8790-922D03CE7422}"/>
              </a:ext>
            </a:extLst>
          </p:cNvPr>
          <p:cNvSpPr txBox="1"/>
          <p:nvPr userDrawn="1"/>
        </p:nvSpPr>
        <p:spPr>
          <a:xfrm>
            <a:off x="8034728" y="76449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16" name="TextBox 15">
            <a:extLst>
              <a:ext uri="{FF2B5EF4-FFF2-40B4-BE49-F238E27FC236}">
                <a16:creationId xmlns:a16="http://schemas.microsoft.com/office/drawing/2014/main" id="{FDD804DC-0346-7845-B859-DAEFFE076F89}"/>
              </a:ext>
            </a:extLst>
          </p:cNvPr>
          <p:cNvSpPr txBox="1"/>
          <p:nvPr userDrawn="1"/>
        </p:nvSpPr>
        <p:spPr>
          <a:xfrm>
            <a:off x="5276538" y="5621311"/>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2" name="TextBox 1">
            <a:extLst>
              <a:ext uri="{FF2B5EF4-FFF2-40B4-BE49-F238E27FC236}">
                <a16:creationId xmlns:a16="http://schemas.microsoft.com/office/drawing/2014/main" id="{F41225DC-D1EE-0648-8498-51046834E6AF}"/>
              </a:ext>
            </a:extLst>
          </p:cNvPr>
          <p:cNvSpPr txBox="1"/>
          <p:nvPr userDrawn="1"/>
        </p:nvSpPr>
        <p:spPr>
          <a:xfrm>
            <a:off x="6325849" y="1618938"/>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4" name="TextBox 3">
            <a:extLst>
              <a:ext uri="{FF2B5EF4-FFF2-40B4-BE49-F238E27FC236}">
                <a16:creationId xmlns:a16="http://schemas.microsoft.com/office/drawing/2014/main" id="{986EBCA5-1EB9-7849-95AC-59BB03184577}"/>
              </a:ext>
            </a:extLst>
          </p:cNvPr>
          <p:cNvSpPr txBox="1"/>
          <p:nvPr userDrawn="1"/>
        </p:nvSpPr>
        <p:spPr>
          <a:xfrm>
            <a:off x="4796852" y="2218544"/>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21" name="Text Placeholder 7">
            <a:extLst>
              <a:ext uri="{FF2B5EF4-FFF2-40B4-BE49-F238E27FC236}">
                <a16:creationId xmlns:a16="http://schemas.microsoft.com/office/drawing/2014/main" id="{A4AAB15B-ABED-48D1-B5FF-1A62EDC7C1D0}"/>
              </a:ext>
            </a:extLst>
          </p:cNvPr>
          <p:cNvSpPr>
            <a:spLocks noGrp="1"/>
          </p:cNvSpPr>
          <p:nvPr>
            <p:ph type="body" sz="quarter" idx="10" hasCustomPrompt="1"/>
          </p:nvPr>
        </p:nvSpPr>
        <p:spPr>
          <a:xfrm>
            <a:off x="508559" y="2396835"/>
            <a:ext cx="5362405" cy="1145355"/>
          </a:xfrm>
          <a:prstGeom prst="rect">
            <a:avLst/>
          </a:prstGeom>
        </p:spPr>
        <p:txBody>
          <a:bodyPr/>
          <a:lstStyle>
            <a:lvl1pPr>
              <a:defRPr sz="8000">
                <a:solidFill>
                  <a:schemeClr val="tx1"/>
                </a:solidFill>
                <a:latin typeface="Calibri" panose="020F0502020204030204" pitchFamily="34" charset="0"/>
                <a:cs typeface="Calibri" panose="020F0502020204030204" pitchFamily="34" charset="0"/>
              </a:defRPr>
            </a:lvl1pPr>
            <a:lvl5pPr>
              <a:defRPr/>
            </a:lvl5pPr>
          </a:lstStyle>
          <a:p>
            <a:pPr marL="12700" marR="0" lvl="0" indent="0" algn="l"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20" normalizeH="0" baseline="0" noProof="0">
                <a:ln>
                  <a:noFill/>
                </a:ln>
                <a:solidFill>
                  <a:srgbClr val="2E2E7B"/>
                </a:solidFill>
                <a:effectLst/>
                <a:uLnTx/>
                <a:uFillTx/>
                <a:latin typeface="Calibri" panose="020F0502020204030204" pitchFamily="34" charset="0"/>
                <a:ea typeface="+mn-ea"/>
                <a:cs typeface="Calibri"/>
              </a:rPr>
              <a:t>Thank You</a:t>
            </a:r>
          </a:p>
        </p:txBody>
      </p:sp>
      <p:sp>
        <p:nvSpPr>
          <p:cNvPr id="22" name="Text Placeholder 9">
            <a:extLst>
              <a:ext uri="{FF2B5EF4-FFF2-40B4-BE49-F238E27FC236}">
                <a16:creationId xmlns:a16="http://schemas.microsoft.com/office/drawing/2014/main" id="{97EA8E92-6934-4ACA-86C0-965800E5CBE7}"/>
              </a:ext>
            </a:extLst>
          </p:cNvPr>
          <p:cNvSpPr>
            <a:spLocks noGrp="1"/>
          </p:cNvSpPr>
          <p:nvPr>
            <p:ph type="body" sz="quarter" idx="11" hasCustomPrompt="1"/>
          </p:nvPr>
        </p:nvSpPr>
        <p:spPr>
          <a:xfrm>
            <a:off x="517437" y="3793208"/>
            <a:ext cx="6124575" cy="517049"/>
          </a:xfrm>
          <a:prstGeom prst="rect">
            <a:avLst/>
          </a:prstGeom>
        </p:spPr>
        <p:txBody>
          <a:bodyPr/>
          <a:lstStyle>
            <a:lvl1pPr>
              <a:defRPr sz="2400">
                <a:solidFill>
                  <a:schemeClr val="tx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2E2E7B"/>
                </a:solidFill>
                <a:effectLst/>
                <a:uLnTx/>
                <a:uFillTx/>
                <a:latin typeface="Calibri" panose="020F0502020204030204" pitchFamily="34" charset="0"/>
                <a:ea typeface="Open Sans" panose="020B0606030504020204" pitchFamily="34" charset="0"/>
                <a:cs typeface="Calibri" panose="020F0502020204030204" pitchFamily="34" charset="0"/>
              </a:rPr>
              <a:t>We Blend in to Create Results that Stand Out</a:t>
            </a:r>
          </a:p>
        </p:txBody>
      </p:sp>
      <p:pic>
        <p:nvPicPr>
          <p:cNvPr id="10" name="Picture 9" descr="Logo&#10;&#10;Description automatically generated">
            <a:extLst>
              <a:ext uri="{FF2B5EF4-FFF2-40B4-BE49-F238E27FC236}">
                <a16:creationId xmlns:a16="http://schemas.microsoft.com/office/drawing/2014/main" id="{D16229D9-01AD-4B16-8F66-D4DADBAE9DD4}"/>
              </a:ext>
            </a:extLst>
          </p:cNvPr>
          <p:cNvPicPr>
            <a:picLocks noChangeAspect="1"/>
          </p:cNvPicPr>
          <p:nvPr userDrawn="1"/>
        </p:nvPicPr>
        <p:blipFill>
          <a:blip r:embed="rId3"/>
          <a:stretch>
            <a:fillRect/>
          </a:stretch>
        </p:blipFill>
        <p:spPr>
          <a:xfrm>
            <a:off x="648372" y="1200359"/>
            <a:ext cx="2352277" cy="883939"/>
          </a:xfrm>
          <a:prstGeom prst="rect">
            <a:avLst/>
          </a:prstGeom>
        </p:spPr>
      </p:pic>
    </p:spTree>
    <p:extLst>
      <p:ext uri="{BB962C8B-B14F-4D97-AF65-F5344CB8AC3E}">
        <p14:creationId xmlns:p14="http://schemas.microsoft.com/office/powerpoint/2010/main" val="28063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26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with Text">
    <p:spTree>
      <p:nvGrpSpPr>
        <p:cNvPr id="1" name=""/>
        <p:cNvGrpSpPr/>
        <p:nvPr/>
      </p:nvGrpSpPr>
      <p:grpSpPr>
        <a:xfrm>
          <a:off x="0" y="0"/>
          <a:ext cx="0" cy="0"/>
          <a:chOff x="0" y="0"/>
          <a:chExt cx="0" cy="0"/>
        </a:xfrm>
      </p:grpSpPr>
      <p:sp>
        <p:nvSpPr>
          <p:cNvPr id="2" name="Title 1"/>
          <p:cNvSpPr>
            <a:spLocks noGrp="1"/>
          </p:cNvSpPr>
          <p:nvPr>
            <p:ph type="title"/>
          </p:nvPr>
        </p:nvSpPr>
        <p:spPr>
          <a:xfrm>
            <a:off x="644006" y="639830"/>
            <a:ext cx="10981765" cy="664536"/>
          </a:xfrm>
          <a:prstGeom prst="rect">
            <a:avLst/>
          </a:prstGeom>
        </p:spPr>
        <p:txBody>
          <a:bodyPr lIns="0" tIns="0" rIns="0" bIns="0"/>
          <a:lstStyle>
            <a:lvl1pPr>
              <a:defRPr sz="3200" b="0" i="0" spc="0">
                <a:solidFill>
                  <a:schemeClr val="tx1"/>
                </a:solidFill>
                <a:latin typeface="Calibri" panose="020F0502020204030204" pitchFamily="34" charset="0"/>
              </a:defRPr>
            </a:lvl1pPr>
          </a:lstStyle>
          <a:p>
            <a:r>
              <a:rPr lang="en-US"/>
              <a:t>Click to edit Master title style</a:t>
            </a:r>
          </a:p>
        </p:txBody>
      </p:sp>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
        <p:nvSpPr>
          <p:cNvPr id="11" name="Text Placeholder 10">
            <a:extLst>
              <a:ext uri="{FF2B5EF4-FFF2-40B4-BE49-F238E27FC236}">
                <a16:creationId xmlns:a16="http://schemas.microsoft.com/office/drawing/2014/main" id="{00966CAD-0838-43A0-9D83-F659FBA15391}"/>
              </a:ext>
            </a:extLst>
          </p:cNvPr>
          <p:cNvSpPr>
            <a:spLocks noGrp="1"/>
          </p:cNvSpPr>
          <p:nvPr>
            <p:ph type="body" sz="quarter" idx="11"/>
          </p:nvPr>
        </p:nvSpPr>
        <p:spPr>
          <a:xfrm>
            <a:off x="643498" y="1438275"/>
            <a:ext cx="10981765" cy="2058988"/>
          </a:xfrm>
          <a:prstGeom prst="rect">
            <a:avLst/>
          </a:prstGeom>
        </p:spPr>
        <p:txBody>
          <a:bodyPr/>
          <a:lstStyle>
            <a:lvl1pPr>
              <a:defRPr sz="24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636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Text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44006" y="639830"/>
            <a:ext cx="10981765" cy="664536"/>
          </a:xfrm>
          <a:prstGeom prst="rect">
            <a:avLst/>
          </a:prstGeom>
        </p:spPr>
        <p:txBody>
          <a:bodyPr lIns="0" tIns="0" rIns="0" bIns="0"/>
          <a:lstStyle>
            <a:lvl1pPr>
              <a:defRPr sz="3200" b="0" i="0" spc="0">
                <a:solidFill>
                  <a:schemeClr val="tx1"/>
                </a:solidFill>
                <a:latin typeface="Calibri" panose="020F0502020204030204" pitchFamily="34" charset="0"/>
              </a:defRPr>
            </a:lvl1pPr>
          </a:lstStyle>
          <a:p>
            <a:r>
              <a:rPr lang="en-US"/>
              <a:t>Click to edit Master title style</a:t>
            </a:r>
          </a:p>
        </p:txBody>
      </p:sp>
      <p:sp>
        <p:nvSpPr>
          <p:cNvPr id="4" name="TextBox 3">
            <a:extLst>
              <a:ext uri="{FF2B5EF4-FFF2-40B4-BE49-F238E27FC236}">
                <a16:creationId xmlns:a16="http://schemas.microsoft.com/office/drawing/2014/main" id="{A16A94D3-9DBF-BE48-84DA-990636327BFF}"/>
              </a:ext>
            </a:extLst>
          </p:cNvPr>
          <p:cNvSpPr txBox="1"/>
          <p:nvPr userDrawn="1"/>
        </p:nvSpPr>
        <p:spPr>
          <a:xfrm>
            <a:off x="53861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
        <p:nvSpPr>
          <p:cNvPr id="5" name="Slide Number Placeholder 4">
            <a:extLst>
              <a:ext uri="{FF2B5EF4-FFF2-40B4-BE49-F238E27FC236}">
                <a16:creationId xmlns:a16="http://schemas.microsoft.com/office/drawing/2014/main" id="{9BCD827E-D131-4997-A76D-ACCED92F69D1}"/>
              </a:ext>
            </a:extLst>
          </p:cNvPr>
          <p:cNvSpPr>
            <a:spLocks noGrp="1"/>
          </p:cNvSpPr>
          <p:nvPr>
            <p:ph type="sldNum" sz="quarter" idx="10"/>
          </p:nvPr>
        </p:nvSpPr>
        <p:spPr/>
        <p:txBody>
          <a:bodyPr/>
          <a:lstStyle/>
          <a:p>
            <a:fld id="{87E1C948-A344-491D-8DB0-86668A8521AB}" type="slidenum">
              <a:rPr lang="en-US" smtClean="0"/>
              <a:t>‹#›</a:t>
            </a:fld>
            <a:endParaRPr lang="en-US"/>
          </a:p>
        </p:txBody>
      </p:sp>
      <p:sp>
        <p:nvSpPr>
          <p:cNvPr id="11" name="Text Placeholder 10">
            <a:extLst>
              <a:ext uri="{FF2B5EF4-FFF2-40B4-BE49-F238E27FC236}">
                <a16:creationId xmlns:a16="http://schemas.microsoft.com/office/drawing/2014/main" id="{00966CAD-0838-43A0-9D83-F659FBA15391}"/>
              </a:ext>
            </a:extLst>
          </p:cNvPr>
          <p:cNvSpPr>
            <a:spLocks noGrp="1"/>
          </p:cNvSpPr>
          <p:nvPr>
            <p:ph type="body" sz="quarter" idx="11"/>
          </p:nvPr>
        </p:nvSpPr>
        <p:spPr>
          <a:xfrm>
            <a:off x="643498" y="1438275"/>
            <a:ext cx="10981765" cy="2058988"/>
          </a:xfrm>
          <a:prstGeom prst="rect">
            <a:avLst/>
          </a:prstGeom>
        </p:spPr>
        <p:txBody>
          <a:bodyPr/>
          <a:lstStyle>
            <a:lvl1pPr>
              <a:defRPr sz="2400">
                <a:solidFill>
                  <a:schemeClr val="tx1"/>
                </a:solidFill>
                <a:latin typeface="+mn-lt"/>
              </a:defRPr>
            </a:lvl1pPr>
            <a:lvl2pPr marL="457200" indent="0">
              <a:buNone/>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p:txBody>
      </p:sp>
    </p:spTree>
    <p:extLst>
      <p:ext uri="{BB962C8B-B14F-4D97-AF65-F5344CB8AC3E}">
        <p14:creationId xmlns:p14="http://schemas.microsoft.com/office/powerpoint/2010/main" val="10522105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Footer Placeholder 4">
            <a:extLst>
              <a:ext uri="{FF2B5EF4-FFF2-40B4-BE49-F238E27FC236}">
                <a16:creationId xmlns:a16="http://schemas.microsoft.com/office/drawing/2014/main" id="{B2136E50-4F59-3442-A244-5EED01AD3ABD}"/>
              </a:ext>
            </a:extLst>
          </p:cNvPr>
          <p:cNvSpPr txBox="1">
            <a:spLocks/>
          </p:cNvSpPr>
          <p:nvPr userDrawn="1"/>
        </p:nvSpPr>
        <p:spPr>
          <a:xfrm>
            <a:off x="2244515" y="6162906"/>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DIN-Regular" panose="020B0500000000000000"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b="0" i="0">
                <a:solidFill>
                  <a:schemeClr val="bg1">
                    <a:lumMod val="75000"/>
                  </a:schemeClr>
                </a:solidFill>
                <a:latin typeface="Calibri" panose="020F0502020204030204" pitchFamily="34" charset="0"/>
              </a:rPr>
              <a:t>Confidential &amp; Proprietary</a:t>
            </a:r>
          </a:p>
        </p:txBody>
      </p:sp>
      <p:sp>
        <p:nvSpPr>
          <p:cNvPr id="2" name="Slide Number Placeholder 1">
            <a:extLst>
              <a:ext uri="{FF2B5EF4-FFF2-40B4-BE49-F238E27FC236}">
                <a16:creationId xmlns:a16="http://schemas.microsoft.com/office/drawing/2014/main" id="{0C401CE2-46A5-4A2A-B915-F905D0A51E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E1C948-A344-491D-8DB0-86668A8521AB}" type="slidenum">
              <a:rPr lang="en-US" smtClean="0"/>
              <a:t>‹#›</a:t>
            </a:fld>
            <a:endParaRPr lang="en-US"/>
          </a:p>
        </p:txBody>
      </p:sp>
      <p:pic>
        <p:nvPicPr>
          <p:cNvPr id="5" name="Picture 4" descr="Logo&#10;&#10;Description automatically generated">
            <a:extLst>
              <a:ext uri="{FF2B5EF4-FFF2-40B4-BE49-F238E27FC236}">
                <a16:creationId xmlns:a16="http://schemas.microsoft.com/office/drawing/2014/main" id="{976B27B4-7873-43E1-8ECF-DEDBD89C8F04}"/>
              </a:ext>
            </a:extLst>
          </p:cNvPr>
          <p:cNvPicPr>
            <a:picLocks noChangeAspect="1"/>
          </p:cNvPicPr>
          <p:nvPr userDrawn="1"/>
        </p:nvPicPr>
        <p:blipFill>
          <a:blip r:embed="rId17"/>
          <a:stretch>
            <a:fillRect/>
          </a:stretch>
        </p:blipFill>
        <p:spPr>
          <a:xfrm>
            <a:off x="603992" y="6028716"/>
            <a:ext cx="1606556" cy="603712"/>
          </a:xfrm>
          <a:prstGeom prst="rect">
            <a:avLst/>
          </a:prstGeom>
        </p:spPr>
      </p:pic>
    </p:spTree>
    <p:extLst>
      <p:ext uri="{BB962C8B-B14F-4D97-AF65-F5344CB8AC3E}">
        <p14:creationId xmlns:p14="http://schemas.microsoft.com/office/powerpoint/2010/main" val="392631476"/>
      </p:ext>
    </p:extLst>
  </p:cSld>
  <p:clrMap bg1="lt1" tx1="dk1" bg2="lt2" tx2="dk2" accent1="accent1" accent2="accent2" accent3="accent3" accent4="accent4" accent5="accent5" accent6="accent6" hlink="hlink" folHlink="folHlink"/>
  <p:sldLayoutIdLst>
    <p:sldLayoutId id="2147483836" r:id="rId1"/>
    <p:sldLayoutId id="2147483850" r:id="rId2"/>
    <p:sldLayoutId id="2147483865" r:id="rId3"/>
    <p:sldLayoutId id="2147483854" r:id="rId4"/>
    <p:sldLayoutId id="2147483847" r:id="rId5"/>
    <p:sldLayoutId id="2147483830" r:id="rId6"/>
    <p:sldLayoutId id="2147483856" r:id="rId7"/>
    <p:sldLayoutId id="2147483857" r:id="rId8"/>
    <p:sldLayoutId id="2147483863" r:id="rId9"/>
    <p:sldLayoutId id="2147483858" r:id="rId10"/>
    <p:sldLayoutId id="2147483862" r:id="rId11"/>
    <p:sldLayoutId id="2147483859" r:id="rId12"/>
    <p:sldLayoutId id="2147483860" r:id="rId13"/>
    <p:sldLayoutId id="2147483861" r:id="rId14"/>
    <p:sldLayoutId id="2147483866"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b="1" i="0" kern="1200">
          <a:solidFill>
            <a:srgbClr val="4A498E"/>
          </a:solidFill>
          <a:latin typeface="Proxima Nova Rg" panose="02000506030000020004" pitchFamily="2" charset="0"/>
          <a:ea typeface="+mj-ea"/>
          <a:cs typeface="+mj-cs"/>
        </a:defRPr>
      </a:lvl1pPr>
    </p:titleStyle>
    <p:bodyStyle>
      <a:lvl1pPr marL="0" indent="0" algn="l" defTabSz="914400" rtl="0" eaLnBrk="1" latinLnBrk="0" hangingPunct="1">
        <a:lnSpc>
          <a:spcPct val="90000"/>
        </a:lnSpc>
        <a:spcBef>
          <a:spcPts val="1000"/>
        </a:spcBef>
        <a:buFont typeface="Arial"/>
        <a:buNone/>
        <a:defRPr sz="2800" kern="1200">
          <a:solidFill>
            <a:schemeClr val="tx2"/>
          </a:solidFill>
          <a:latin typeface="Gotham Regular"/>
          <a:ea typeface="+mn-ea"/>
          <a:cs typeface="+mn-cs"/>
        </a:defRPr>
      </a:lvl1pPr>
      <a:lvl2pPr marL="685800" indent="-228600" algn="l" defTabSz="914400" rtl="0" eaLnBrk="1" latinLnBrk="0" hangingPunct="1">
        <a:lnSpc>
          <a:spcPct val="90000"/>
        </a:lnSpc>
        <a:spcBef>
          <a:spcPts val="500"/>
        </a:spcBef>
        <a:buClr>
          <a:srgbClr val="4A498E"/>
        </a:buClr>
        <a:buFont typeface="Arial"/>
        <a:buChar char="•"/>
        <a:defRPr sz="2400" kern="1200">
          <a:solidFill>
            <a:schemeClr val="tx2"/>
          </a:solidFill>
          <a:latin typeface="Gotham Regular"/>
          <a:ea typeface="+mn-ea"/>
          <a:cs typeface="+mn-cs"/>
        </a:defRPr>
      </a:lvl2pPr>
      <a:lvl3pPr marL="1143000" indent="-228600" algn="l" defTabSz="914400" rtl="0" eaLnBrk="1" latinLnBrk="0" hangingPunct="1">
        <a:lnSpc>
          <a:spcPct val="90000"/>
        </a:lnSpc>
        <a:spcBef>
          <a:spcPts val="500"/>
        </a:spcBef>
        <a:buClr>
          <a:srgbClr val="4A498E"/>
        </a:buClr>
        <a:buFontTx/>
        <a:buChar char="-"/>
        <a:defRPr sz="2000" kern="1200">
          <a:solidFill>
            <a:schemeClr val="tx2"/>
          </a:solidFill>
          <a:latin typeface="Gotham Regular"/>
          <a:ea typeface="+mn-ea"/>
          <a:cs typeface="+mn-cs"/>
        </a:defRPr>
      </a:lvl3pPr>
      <a:lvl4pPr marL="1600200" indent="-228600" algn="l" defTabSz="914400" rtl="0" eaLnBrk="1" latinLnBrk="0" hangingPunct="1">
        <a:lnSpc>
          <a:spcPct val="90000"/>
        </a:lnSpc>
        <a:spcBef>
          <a:spcPts val="500"/>
        </a:spcBef>
        <a:buClr>
          <a:srgbClr val="4A498E"/>
        </a:buClr>
        <a:buFont typeface="Arial"/>
        <a:buChar char="•"/>
        <a:defRPr sz="1800" kern="1200">
          <a:solidFill>
            <a:schemeClr val="tx2"/>
          </a:solidFill>
          <a:latin typeface="Gotham Regular"/>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432">
          <p15:clr>
            <a:srgbClr val="F26B43"/>
          </p15:clr>
        </p15:guide>
        <p15:guide id="3" orient="horz" pos="4032">
          <p15:clr>
            <a:srgbClr val="F26B43"/>
          </p15:clr>
        </p15:guide>
        <p15:guide id="4" orient="horz" pos="3696">
          <p15:clr>
            <a:srgbClr val="F26B43"/>
          </p15:clr>
        </p15:guide>
        <p15:guide id="5" orient="horz" pos="864">
          <p15:clr>
            <a:srgbClr val="F26B43"/>
          </p15:clr>
        </p15:guide>
        <p15:guide id="6" pos="408">
          <p15:clr>
            <a:srgbClr val="F26B43"/>
          </p15:clr>
        </p15:guide>
        <p15:guide id="7" pos="729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7A144D-011B-EC41-8EAC-FB5529129238}"/>
              </a:ext>
            </a:extLst>
          </p:cNvPr>
          <p:cNvSpPr>
            <a:spLocks noGrp="1"/>
          </p:cNvSpPr>
          <p:nvPr>
            <p:ph type="title"/>
          </p:nvPr>
        </p:nvSpPr>
        <p:spPr>
          <a:xfrm>
            <a:off x="419602" y="2918539"/>
            <a:ext cx="6159524" cy="910671"/>
          </a:xfrm>
        </p:spPr>
        <p:txBody>
          <a:bodyPr lIns="0" tIns="45720" rIns="91440" bIns="45720" anchor="t"/>
          <a:lstStyle/>
          <a:p>
            <a:r>
              <a:rPr lang="en-US" dirty="0">
                <a:solidFill>
                  <a:schemeClr val="tx2"/>
                </a:solidFill>
                <a:latin typeface="Calibri"/>
                <a:cs typeface="Calibri"/>
              </a:rPr>
              <a:t>Introduction to Big Data</a:t>
            </a:r>
          </a:p>
        </p:txBody>
      </p:sp>
      <p:sp>
        <p:nvSpPr>
          <p:cNvPr id="6" name="Text Placeholder 5">
            <a:extLst>
              <a:ext uri="{FF2B5EF4-FFF2-40B4-BE49-F238E27FC236}">
                <a16:creationId xmlns:a16="http://schemas.microsoft.com/office/drawing/2014/main" id="{648AF644-AD95-AA46-95FB-83D267293BCB}"/>
              </a:ext>
            </a:extLst>
          </p:cNvPr>
          <p:cNvSpPr>
            <a:spLocks noGrp="1"/>
          </p:cNvSpPr>
          <p:nvPr>
            <p:ph type="body" sz="quarter" idx="16"/>
          </p:nvPr>
        </p:nvSpPr>
        <p:spPr>
          <a:xfrm>
            <a:off x="621307" y="5036854"/>
            <a:ext cx="3830638" cy="244475"/>
          </a:xfrm>
        </p:spPr>
        <p:txBody>
          <a:bodyPr lIns="0" tIns="45720" rIns="91440" bIns="45720" anchor="t"/>
          <a:lstStyle/>
          <a:p>
            <a:r>
              <a:rPr lang="en-US" sz="1600" dirty="0">
                <a:cs typeface="Calibri"/>
              </a:rPr>
              <a:t>March 2023</a:t>
            </a:r>
          </a:p>
        </p:txBody>
      </p:sp>
      <p:sp>
        <p:nvSpPr>
          <p:cNvPr id="2" name="TextBox 1">
            <a:extLst>
              <a:ext uri="{FF2B5EF4-FFF2-40B4-BE49-F238E27FC236}">
                <a16:creationId xmlns:a16="http://schemas.microsoft.com/office/drawing/2014/main" id="{D9BA18D4-9B3B-B940-8859-F8FB46BADF33}"/>
              </a:ext>
            </a:extLst>
          </p:cNvPr>
          <p:cNvSpPr txBox="1"/>
          <p:nvPr/>
        </p:nvSpPr>
        <p:spPr>
          <a:xfrm>
            <a:off x="2655065" y="1410159"/>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3" name="TextBox 2">
            <a:extLst>
              <a:ext uri="{FF2B5EF4-FFF2-40B4-BE49-F238E27FC236}">
                <a16:creationId xmlns:a16="http://schemas.microsoft.com/office/drawing/2014/main" id="{5521673F-EB47-9442-9AE3-3A2C2718EB30}"/>
              </a:ext>
            </a:extLst>
          </p:cNvPr>
          <p:cNvSpPr txBox="1"/>
          <p:nvPr/>
        </p:nvSpPr>
        <p:spPr>
          <a:xfrm>
            <a:off x="1597446" y="1388125"/>
            <a:ext cx="0" cy="0"/>
          </a:xfrm>
          <a:prstGeom prst="rect">
            <a:avLst/>
          </a:prstGeom>
          <a:noFill/>
        </p:spPr>
        <p:txBody>
          <a:bodyPr wrap="none" lIns="0" tIns="0" rIns="0" bIns="0" rtlCol="0" anchor="t">
            <a:noAutofit/>
          </a:bodyPr>
          <a:lstStyle/>
          <a:p>
            <a:pPr algn="l">
              <a:spcBef>
                <a:spcPts val="0"/>
              </a:spcBef>
            </a:pPr>
            <a:endParaRPr lang="en-US" sz="1600" spc="-50">
              <a:solidFill>
                <a:schemeClr val="tx2"/>
              </a:solidFill>
              <a:latin typeface="Calibri" panose="020F0502020204030204" pitchFamily="34" charset="0"/>
              <a:cs typeface="Segoe UI"/>
            </a:endParaRPr>
          </a:p>
        </p:txBody>
      </p:sp>
      <p:sp>
        <p:nvSpPr>
          <p:cNvPr id="4" name="TextBox 3">
            <a:extLst>
              <a:ext uri="{FF2B5EF4-FFF2-40B4-BE49-F238E27FC236}">
                <a16:creationId xmlns:a16="http://schemas.microsoft.com/office/drawing/2014/main" id="{6795B856-8F44-18FB-693B-048E42B8B0DB}"/>
              </a:ext>
            </a:extLst>
          </p:cNvPr>
          <p:cNvSpPr txBox="1"/>
          <p:nvPr/>
        </p:nvSpPr>
        <p:spPr>
          <a:xfrm>
            <a:off x="3895165" y="5038166"/>
            <a:ext cx="3729317" cy="73866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1600" dirty="0">
                <a:solidFill>
                  <a:srgbClr val="374151"/>
                </a:solidFill>
                <a:latin typeface="Calibri"/>
                <a:cs typeface="Segoe UI"/>
              </a:rPr>
              <a:t>Created By:</a:t>
            </a:r>
          </a:p>
          <a:p>
            <a:r>
              <a:rPr lang="en-US" sz="1600" dirty="0">
                <a:solidFill>
                  <a:srgbClr val="374151"/>
                </a:solidFill>
                <a:latin typeface="Calibri"/>
                <a:cs typeface="Segoe UI"/>
              </a:rPr>
              <a:t>Rajesh </a:t>
            </a:r>
            <a:r>
              <a:rPr lang="en-US" sz="1600" dirty="0" err="1">
                <a:solidFill>
                  <a:srgbClr val="374151"/>
                </a:solidFill>
                <a:latin typeface="Calibri"/>
                <a:cs typeface="Segoe UI"/>
              </a:rPr>
              <a:t>Shendre</a:t>
            </a:r>
            <a:endParaRPr lang="en-US" sz="1600">
              <a:solidFill>
                <a:srgbClr val="374151"/>
              </a:solidFill>
              <a:latin typeface="Calibri"/>
              <a:cs typeface="Segoe UI"/>
            </a:endParaRPr>
          </a:p>
          <a:p>
            <a:r>
              <a:rPr lang="en-US" sz="1600" dirty="0">
                <a:solidFill>
                  <a:srgbClr val="374151"/>
                </a:solidFill>
                <a:latin typeface="Calibri"/>
                <a:cs typeface="Segoe UI"/>
              </a:rPr>
              <a:t>Senior Data Engineer</a:t>
            </a:r>
          </a:p>
        </p:txBody>
      </p:sp>
    </p:spTree>
    <p:extLst>
      <p:ext uri="{BB962C8B-B14F-4D97-AF65-F5344CB8AC3E}">
        <p14:creationId xmlns:p14="http://schemas.microsoft.com/office/powerpoint/2010/main" val="1868021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10</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solidFill>
                  <a:schemeClr val="tx1"/>
                </a:solidFill>
                <a:effectLst>
                  <a:outerShdw blurRad="38100" dist="19050" dir="2700000" algn="tl" rotWithShape="0">
                    <a:schemeClr val="dk1">
                      <a:alpha val="40000"/>
                    </a:schemeClr>
                  </a:outerShdw>
                </a:effectLst>
              </a:rPr>
              <a:t>Data Classification</a:t>
            </a:r>
            <a:endParaRPr lang="en-IN" sz="2400" dirty="0">
              <a:ln w="0"/>
              <a:solidFill>
                <a:schemeClr val="tx1"/>
              </a:solidFill>
              <a:effectLst>
                <a:outerShdw blurRad="38100" dist="19050" dir="2700000" algn="tl" rotWithShape="0">
                  <a:schemeClr val="dk1">
                    <a:alpha val="40000"/>
                  </a:schemeClr>
                </a:outerShdw>
              </a:effectLst>
            </a:endParaRPr>
          </a:p>
        </p:txBody>
      </p:sp>
      <p:sp>
        <p:nvSpPr>
          <p:cNvPr id="2" name="TextBox 1">
            <a:extLst>
              <a:ext uri="{FF2B5EF4-FFF2-40B4-BE49-F238E27FC236}">
                <a16:creationId xmlns:a16="http://schemas.microsoft.com/office/drawing/2014/main" id="{CB5F28CB-B28A-83CB-BD10-47682A97A85E}"/>
              </a:ext>
            </a:extLst>
          </p:cNvPr>
          <p:cNvSpPr txBox="1"/>
          <p:nvPr/>
        </p:nvSpPr>
        <p:spPr>
          <a:xfrm>
            <a:off x="201707" y="1585632"/>
            <a:ext cx="4852145" cy="3077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endParaRPr lang="en-US" sz="2000">
              <a:solidFill>
                <a:schemeClr val="tx2"/>
              </a:solidFill>
              <a:latin typeface="Calibri"/>
              <a:cs typeface="Calibri"/>
            </a:endParaRPr>
          </a:p>
        </p:txBody>
      </p:sp>
      <p:sp>
        <p:nvSpPr>
          <p:cNvPr id="4" name="TextBox 3">
            <a:extLst>
              <a:ext uri="{FF2B5EF4-FFF2-40B4-BE49-F238E27FC236}">
                <a16:creationId xmlns:a16="http://schemas.microsoft.com/office/drawing/2014/main" id="{A68AD8E4-A66E-FB38-E9FB-D6128C8BB0FD}"/>
              </a:ext>
            </a:extLst>
          </p:cNvPr>
          <p:cNvSpPr txBox="1"/>
          <p:nvPr/>
        </p:nvSpPr>
        <p:spPr>
          <a:xfrm>
            <a:off x="694765" y="801220"/>
            <a:ext cx="10152528" cy="147732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a:buChar char="Ø"/>
            </a:pPr>
            <a:r>
              <a:rPr lang="en-US" sz="2400" dirty="0">
                <a:solidFill>
                  <a:schemeClr val="tx2"/>
                </a:solidFill>
                <a:ea typeface="+mn-lt"/>
                <a:cs typeface="+mn-lt"/>
              </a:rPr>
              <a:t>Depending on its format data is classified into three categories</a:t>
            </a:r>
            <a:endParaRPr lang="en-US" dirty="0">
              <a:solidFill>
                <a:schemeClr val="tx2"/>
              </a:solidFill>
              <a:cs typeface="Calibri" panose="020F0502020204030204"/>
            </a:endParaRPr>
          </a:p>
          <a:p>
            <a:pPr marL="342900" indent="-342900">
              <a:buFont typeface="Wingdings"/>
              <a:buChar char="Ø"/>
            </a:pPr>
            <a:r>
              <a:rPr lang="en-US" sz="2400" dirty="0">
                <a:solidFill>
                  <a:schemeClr val="tx2"/>
                </a:solidFill>
                <a:ea typeface="+mn-lt"/>
                <a:cs typeface="+mn-lt"/>
              </a:rPr>
              <a:t>Data can be either structured, semi structured and unstructured.</a:t>
            </a:r>
            <a:endParaRPr lang="en-US" dirty="0">
              <a:solidFill>
                <a:schemeClr val="tx2"/>
              </a:solidFill>
              <a:cs typeface="Calibri"/>
            </a:endParaRPr>
          </a:p>
          <a:p>
            <a:pPr marL="342900" indent="-342900">
              <a:buFont typeface="Wingdings"/>
              <a:buChar char="Ø"/>
            </a:pPr>
            <a:endParaRPr lang="en-US" sz="2400">
              <a:solidFill>
                <a:schemeClr val="tx2"/>
              </a:solidFill>
              <a:latin typeface="Calibri"/>
              <a:cs typeface="Calibri"/>
            </a:endParaRPr>
          </a:p>
          <a:p>
            <a:pPr marL="342900" indent="-342900">
              <a:buFont typeface="Wingdings"/>
              <a:buChar char="Ø"/>
            </a:pPr>
            <a:endParaRPr lang="en-US" sz="2400" dirty="0">
              <a:solidFill>
                <a:schemeClr val="tx2"/>
              </a:solidFill>
              <a:latin typeface="Calibri"/>
              <a:cs typeface="Calibri"/>
            </a:endParaRPr>
          </a:p>
        </p:txBody>
      </p:sp>
      <p:pic>
        <p:nvPicPr>
          <p:cNvPr id="7" name="Picture 7" descr="A picture containing timeline&#10;&#10;Description automatically generated">
            <a:extLst>
              <a:ext uri="{FF2B5EF4-FFF2-40B4-BE49-F238E27FC236}">
                <a16:creationId xmlns:a16="http://schemas.microsoft.com/office/drawing/2014/main" id="{3327DA12-8608-6321-FF7C-2896A2434153}"/>
              </a:ext>
            </a:extLst>
          </p:cNvPr>
          <p:cNvPicPr>
            <a:picLocks noChangeAspect="1"/>
          </p:cNvPicPr>
          <p:nvPr/>
        </p:nvPicPr>
        <p:blipFill>
          <a:blip r:embed="rId2"/>
          <a:stretch>
            <a:fillRect/>
          </a:stretch>
        </p:blipFill>
        <p:spPr>
          <a:xfrm>
            <a:off x="1519519" y="1535582"/>
            <a:ext cx="9993403" cy="4526425"/>
          </a:xfrm>
          <a:prstGeom prst="rect">
            <a:avLst/>
          </a:prstGeom>
        </p:spPr>
      </p:pic>
    </p:spTree>
    <p:extLst>
      <p:ext uri="{BB962C8B-B14F-4D97-AF65-F5344CB8AC3E}">
        <p14:creationId xmlns:p14="http://schemas.microsoft.com/office/powerpoint/2010/main" val="369399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11</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a:xfrm>
            <a:off x="609880" y="889188"/>
            <a:ext cx="3821207" cy="2608075"/>
          </a:xfrm>
        </p:spPr>
        <p:txBody>
          <a:bodyPr lIns="91440" tIns="45720" rIns="91440" bIns="45720" anchor="t"/>
          <a:lstStyle/>
          <a:p>
            <a:r>
              <a:rPr lang="en-IN" b="1"/>
              <a:t>Transportation Industry</a:t>
            </a:r>
            <a:endParaRPr lang="en-US">
              <a:cs typeface="Calibri"/>
            </a:endParaRPr>
          </a:p>
          <a:p>
            <a:r>
              <a:rPr lang="en-IN">
                <a:ea typeface="+mn-lt"/>
                <a:cs typeface="+mn-lt"/>
              </a:rPr>
              <a:t>Big data has been </a:t>
            </a:r>
            <a:endParaRPr lang="en-US">
              <a:cs typeface="Calibri"/>
            </a:endParaRPr>
          </a:p>
          <a:p>
            <a:r>
              <a:rPr lang="en-IN">
                <a:ea typeface="+mn-lt"/>
                <a:cs typeface="+mn-lt"/>
              </a:rPr>
              <a:t>used in various ways to</a:t>
            </a:r>
            <a:endParaRPr lang="en-IN">
              <a:cs typeface="Calibri"/>
            </a:endParaRPr>
          </a:p>
          <a:p>
            <a:r>
              <a:rPr lang="en-IN">
                <a:ea typeface="+mn-lt"/>
                <a:cs typeface="+mn-lt"/>
              </a:rPr>
              <a:t>make transportation more</a:t>
            </a:r>
          </a:p>
          <a:p>
            <a:r>
              <a:rPr lang="en-IN">
                <a:ea typeface="+mn-lt"/>
                <a:cs typeface="+mn-lt"/>
              </a:rPr>
              <a:t> efficient and easy. </a:t>
            </a:r>
            <a:endParaRPr lang="en-IN">
              <a:cs typeface="Calibri"/>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effectLst>
                  <a:outerShdw blurRad="38100" dist="19050" dir="2700000" algn="tl" rotWithShape="0">
                    <a:schemeClr val="dk1">
                      <a:alpha val="40000"/>
                    </a:schemeClr>
                  </a:outerShdw>
                </a:effectLst>
                <a:ea typeface="+mn-lt"/>
                <a:cs typeface="+mn-lt"/>
              </a:rPr>
              <a:t>Big Data in Industry</a:t>
            </a:r>
            <a:endParaRPr lang="en-US" sz="2400">
              <a:cs typeface="Calibri"/>
            </a:endParaRPr>
          </a:p>
        </p:txBody>
      </p:sp>
      <p:pic>
        <p:nvPicPr>
          <p:cNvPr id="2" name="Picture 5" descr="A picture containing text, sign, screenshot&#10;&#10;Description automatically generated">
            <a:extLst>
              <a:ext uri="{FF2B5EF4-FFF2-40B4-BE49-F238E27FC236}">
                <a16:creationId xmlns:a16="http://schemas.microsoft.com/office/drawing/2014/main" id="{F3C7AC88-B503-8B5E-07DE-877D1054184D}"/>
              </a:ext>
            </a:extLst>
          </p:cNvPr>
          <p:cNvPicPr>
            <a:picLocks noChangeAspect="1"/>
          </p:cNvPicPr>
          <p:nvPr/>
        </p:nvPicPr>
        <p:blipFill>
          <a:blip r:embed="rId2"/>
          <a:stretch>
            <a:fillRect/>
          </a:stretch>
        </p:blipFill>
        <p:spPr>
          <a:xfrm>
            <a:off x="4433048" y="889154"/>
            <a:ext cx="7561730" cy="5460692"/>
          </a:xfrm>
          <a:prstGeom prst="rect">
            <a:avLst/>
          </a:prstGeom>
        </p:spPr>
      </p:pic>
    </p:spTree>
    <p:extLst>
      <p:ext uri="{BB962C8B-B14F-4D97-AF65-F5344CB8AC3E}">
        <p14:creationId xmlns:p14="http://schemas.microsoft.com/office/powerpoint/2010/main" val="312301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12</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p:txBody>
          <a:bodyPr lIns="91440" tIns="45720" rIns="91440" bIns="45720" anchor="t"/>
          <a:lstStyle/>
          <a:p>
            <a:r>
              <a:rPr lang="en-IN">
                <a:ea typeface="+mn-lt"/>
                <a:cs typeface="+mn-lt"/>
              </a:rPr>
              <a:t>Following are some of the areas where big data contributes to transportation.</a:t>
            </a:r>
            <a:endParaRPr lang="en-US"/>
          </a:p>
          <a:p>
            <a:pPr marL="342900" indent="-342900">
              <a:buFont typeface="Wingdings"/>
              <a:buChar char="Ø"/>
            </a:pPr>
            <a:r>
              <a:rPr lang="en-IN" b="1">
                <a:ea typeface="+mn-lt"/>
                <a:cs typeface="+mn-lt"/>
              </a:rPr>
              <a:t>Route planning</a:t>
            </a:r>
            <a:r>
              <a:rPr lang="en-IN">
                <a:ea typeface="+mn-lt"/>
                <a:cs typeface="+mn-lt"/>
              </a:rPr>
              <a:t>: Big data can be used to understand and estimate users’ needs on different routes and multiple modes of transportation and then utilize route planning to reduce their wait time.</a:t>
            </a:r>
            <a:endParaRPr lang="en-IN">
              <a:cs typeface="Calibri" panose="020F0502020204030204"/>
            </a:endParaRPr>
          </a:p>
          <a:p>
            <a:pPr marL="342900" indent="-342900">
              <a:buFont typeface="Wingdings"/>
              <a:buChar char="Ø"/>
            </a:pPr>
            <a:r>
              <a:rPr lang="en-IN" b="1">
                <a:ea typeface="+mn-lt"/>
                <a:cs typeface="+mn-lt"/>
              </a:rPr>
              <a:t>Congestion management and traffic control</a:t>
            </a:r>
            <a:r>
              <a:rPr lang="en-IN">
                <a:ea typeface="+mn-lt"/>
                <a:cs typeface="+mn-lt"/>
              </a:rPr>
              <a:t>: Using big data, real-time estimation of congestion and traffic patterns is now possible. For example, people are using Google Maps to locate the least traffic-prone routes.</a:t>
            </a:r>
            <a:endParaRPr lang="en-IN">
              <a:cs typeface="Calibri" panose="020F0502020204030204"/>
            </a:endParaRPr>
          </a:p>
          <a:p>
            <a:pPr marL="342900" indent="-342900">
              <a:buFont typeface="Wingdings"/>
              <a:buChar char="Ø"/>
            </a:pPr>
            <a:r>
              <a:rPr lang="en-IN">
                <a:ea typeface="+mn-lt"/>
                <a:cs typeface="+mn-lt"/>
              </a:rPr>
              <a:t>The </a:t>
            </a:r>
            <a:r>
              <a:rPr lang="en-IN" b="1">
                <a:ea typeface="+mn-lt"/>
                <a:cs typeface="+mn-lt"/>
              </a:rPr>
              <a:t>level of traffic</a:t>
            </a:r>
            <a:r>
              <a:rPr lang="en-IN">
                <a:ea typeface="+mn-lt"/>
                <a:cs typeface="+mn-lt"/>
              </a:rPr>
              <a:t>: Using the real-time processing of big data and predictive analysis to identify accident-prone areas can help reduce accidents and increase the safety level of traffic.</a:t>
            </a:r>
            <a:endParaRPr lang="en-IN">
              <a:cs typeface="Calibri"/>
            </a:endParaRPr>
          </a:p>
          <a:p>
            <a:endParaRPr lang="en-IN">
              <a:cs typeface="Calibri"/>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effectLst>
                  <a:outerShdw blurRad="38100" dist="19050" dir="2700000" algn="tl" rotWithShape="0">
                    <a:schemeClr val="dk1">
                      <a:alpha val="40000"/>
                    </a:schemeClr>
                  </a:outerShdw>
                </a:effectLst>
              </a:rPr>
              <a:t>Big Data in Industry continues..</a:t>
            </a:r>
            <a:endParaRPr lang="en-IN" sz="2400">
              <a:ln w="0"/>
              <a:effectLst>
                <a:outerShdw blurRad="38100" dist="19050" dir="2700000" algn="tl" rotWithShape="0">
                  <a:schemeClr val="dk1">
                    <a:alpha val="40000"/>
                  </a:schemeClr>
                </a:outerShdw>
              </a:effectLst>
              <a:ea typeface="+mn-lt"/>
              <a:cs typeface="+mn-lt"/>
            </a:endParaRPr>
          </a:p>
        </p:txBody>
      </p:sp>
    </p:spTree>
    <p:extLst>
      <p:ext uri="{BB962C8B-B14F-4D97-AF65-F5344CB8AC3E}">
        <p14:creationId xmlns:p14="http://schemas.microsoft.com/office/powerpoint/2010/main" val="2280623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13</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p:txBody>
          <a:bodyPr lIns="91440" tIns="45720" rIns="91440" bIns="45720" anchor="t"/>
          <a:lstStyle/>
          <a:p>
            <a:r>
              <a:rPr lang="en-IN">
                <a:ea typeface="+mn-lt"/>
                <a:cs typeface="+mn-lt"/>
              </a:rPr>
              <a:t>Let’s take Uber as an example here. Uber generates and uses a huge amount of data regarding drivers, their vehicles, locations, every trip from every vehicle, etc. All this data is analysed and then used to predict supply, demand, location of drivers, and fares that will be set for every trip</a:t>
            </a:r>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 Big data use case – Uber.</a:t>
            </a:r>
          </a:p>
        </p:txBody>
      </p:sp>
      <p:pic>
        <p:nvPicPr>
          <p:cNvPr id="2" name="Picture 5">
            <a:extLst>
              <a:ext uri="{FF2B5EF4-FFF2-40B4-BE49-F238E27FC236}">
                <a16:creationId xmlns:a16="http://schemas.microsoft.com/office/drawing/2014/main" id="{E35187D2-0A09-D245-C758-B62A6DA4791C}"/>
              </a:ext>
            </a:extLst>
          </p:cNvPr>
          <p:cNvPicPr>
            <a:picLocks noChangeAspect="1"/>
          </p:cNvPicPr>
          <p:nvPr/>
        </p:nvPicPr>
        <p:blipFill>
          <a:blip r:embed="rId2"/>
          <a:stretch>
            <a:fillRect/>
          </a:stretch>
        </p:blipFill>
        <p:spPr>
          <a:xfrm>
            <a:off x="7032812" y="3134820"/>
            <a:ext cx="3090582" cy="2560596"/>
          </a:xfrm>
          <a:prstGeom prst="rect">
            <a:avLst/>
          </a:prstGeom>
        </p:spPr>
      </p:pic>
    </p:spTree>
    <p:extLst>
      <p:ext uri="{BB962C8B-B14F-4D97-AF65-F5344CB8AC3E}">
        <p14:creationId xmlns:p14="http://schemas.microsoft.com/office/powerpoint/2010/main" val="133916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14</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solidFill>
                  <a:schemeClr val="tx1"/>
                </a:solidFill>
                <a:effectLst>
                  <a:outerShdw blurRad="38100" dist="19050" dir="2700000" algn="tl" rotWithShape="0">
                    <a:schemeClr val="dk1">
                      <a:alpha val="40000"/>
                    </a:schemeClr>
                  </a:outerShdw>
                </a:effectLst>
              </a:rPr>
              <a:t>Some Other use-cases of Big data.</a:t>
            </a:r>
            <a:endParaRPr lang="en-IN" sz="2400">
              <a:ln w="0"/>
              <a:solidFill>
                <a:schemeClr val="tx1"/>
              </a:solidFill>
              <a:effectLst>
                <a:outerShdw blurRad="38100" dist="19050" dir="2700000" algn="tl" rotWithShape="0">
                  <a:srgbClr val="2E2E7B">
                    <a:alpha val="40000"/>
                  </a:srgbClr>
                </a:outerShdw>
              </a:effectLst>
              <a:cs typeface="Calibri"/>
            </a:endParaRPr>
          </a:p>
        </p:txBody>
      </p:sp>
      <p:pic>
        <p:nvPicPr>
          <p:cNvPr id="2" name="Picture 3" descr="Text&#10;&#10;Description automatically generated">
            <a:extLst>
              <a:ext uri="{FF2B5EF4-FFF2-40B4-BE49-F238E27FC236}">
                <a16:creationId xmlns:a16="http://schemas.microsoft.com/office/drawing/2014/main" id="{B2FEDB90-1624-5BF1-DEB2-DD0571F694B0}"/>
              </a:ext>
            </a:extLst>
          </p:cNvPr>
          <p:cNvPicPr>
            <a:picLocks noChangeAspect="1"/>
          </p:cNvPicPr>
          <p:nvPr/>
        </p:nvPicPr>
        <p:blipFill>
          <a:blip r:embed="rId2"/>
          <a:stretch>
            <a:fillRect/>
          </a:stretch>
        </p:blipFill>
        <p:spPr>
          <a:xfrm>
            <a:off x="1127312" y="1084213"/>
            <a:ext cx="9646022" cy="4700779"/>
          </a:xfrm>
          <a:prstGeom prst="rect">
            <a:avLst/>
          </a:prstGeom>
        </p:spPr>
      </p:pic>
    </p:spTree>
    <p:extLst>
      <p:ext uri="{BB962C8B-B14F-4D97-AF65-F5344CB8AC3E}">
        <p14:creationId xmlns:p14="http://schemas.microsoft.com/office/powerpoint/2010/main" val="1188345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15</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t>Why </a:t>
            </a:r>
            <a:r>
              <a:rPr lang="en-IN" sz="2400" dirty="0">
                <a:ln w="0"/>
                <a:solidFill>
                  <a:schemeClr val="tx1"/>
                </a:solidFill>
                <a:effectLst>
                  <a:outerShdw blurRad="38100" dist="19050" dir="2700000" algn="tl" rotWithShape="0">
                    <a:schemeClr val="dk1">
                      <a:alpha val="40000"/>
                    </a:schemeClr>
                  </a:outerShdw>
                </a:effectLst>
              </a:rPr>
              <a:t>Data</a:t>
            </a:r>
            <a:r>
              <a:rPr lang="en-IN" sz="2400" dirty="0"/>
              <a:t> is so important?</a:t>
            </a:r>
            <a:endParaRPr lang="en-US" sz="2400" dirty="0">
              <a:cs typeface="Calibri"/>
            </a:endParaRPr>
          </a:p>
        </p:txBody>
      </p:sp>
      <p:sp>
        <p:nvSpPr>
          <p:cNvPr id="2" name="TextBox 1">
            <a:extLst>
              <a:ext uri="{FF2B5EF4-FFF2-40B4-BE49-F238E27FC236}">
                <a16:creationId xmlns:a16="http://schemas.microsoft.com/office/drawing/2014/main" id="{EA9CE442-0B5F-58CC-19C7-AC0174A00FA1}"/>
              </a:ext>
            </a:extLst>
          </p:cNvPr>
          <p:cNvSpPr txBox="1"/>
          <p:nvPr/>
        </p:nvSpPr>
        <p:spPr>
          <a:xfrm>
            <a:off x="599515" y="834838"/>
            <a:ext cx="11306733" cy="590931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panose="020B0604020202020204" pitchFamily="34" charset="0"/>
              <a:buChar char="Ø"/>
            </a:pPr>
            <a:r>
              <a:rPr lang="en-US" sz="2400" spc="-50">
                <a:solidFill>
                  <a:schemeClr val="tx2"/>
                </a:solidFill>
                <a:ea typeface="+mn-lt"/>
                <a:cs typeface="+mn-lt"/>
              </a:rPr>
              <a:t>Data is Knowledge : Data will help you to identify high-performing programs, service areas, and people</a:t>
            </a:r>
          </a:p>
          <a:p>
            <a:endParaRPr lang="en-US" sz="2400" spc="-50">
              <a:solidFill>
                <a:schemeClr val="tx2"/>
              </a:solidFill>
              <a:ea typeface="+mn-lt"/>
              <a:cs typeface="+mn-lt"/>
            </a:endParaRPr>
          </a:p>
          <a:p>
            <a:pPr marL="342900" indent="-342900">
              <a:buFont typeface="Wingdings" panose="020B0604020202020204" pitchFamily="34" charset="0"/>
              <a:buChar char="Ø"/>
            </a:pPr>
            <a:r>
              <a:rPr lang="en-US" sz="2400" spc="-50">
                <a:solidFill>
                  <a:schemeClr val="tx2"/>
                </a:solidFill>
                <a:ea typeface="+mn-lt"/>
                <a:cs typeface="+mn-lt"/>
              </a:rPr>
              <a:t>Make Informed Decisions :  Good data provides indisputable evidence. It will avoid having assumptions, or abstract observation which might lead to wasted resources.</a:t>
            </a:r>
          </a:p>
          <a:p>
            <a:pPr marL="342900" indent="-342900">
              <a:buFont typeface="Wingdings" panose="020B0604020202020204" pitchFamily="34" charset="0"/>
              <a:buChar char="Ø"/>
            </a:pPr>
            <a:endParaRPr lang="en-US" sz="2400" spc="-50">
              <a:solidFill>
                <a:schemeClr val="tx2"/>
              </a:solidFill>
              <a:ea typeface="+mn-lt"/>
              <a:cs typeface="+mn-lt"/>
            </a:endParaRPr>
          </a:p>
          <a:p>
            <a:pPr marL="342900" indent="-342900">
              <a:buFont typeface="Wingdings" panose="020B0604020202020204" pitchFamily="34" charset="0"/>
              <a:buChar char="Ø"/>
            </a:pPr>
            <a:r>
              <a:rPr lang="en-US" sz="2400" spc="-50">
                <a:solidFill>
                  <a:schemeClr val="tx2"/>
                </a:solidFill>
                <a:ea typeface="+mn-lt"/>
                <a:cs typeface="+mn-lt"/>
              </a:rPr>
              <a:t>Get The Results You Want : Collecting data will allow you to determine how well your solution is performing and you can tweak your approach if needed.</a:t>
            </a:r>
          </a:p>
          <a:p>
            <a:pPr marL="342900" indent="-342900">
              <a:buFont typeface="Wingdings" panose="020B0604020202020204" pitchFamily="34" charset="0"/>
              <a:buChar char="Ø"/>
            </a:pPr>
            <a:endParaRPr lang="en-US" sz="2400" spc="-50">
              <a:solidFill>
                <a:schemeClr val="tx2"/>
              </a:solidFill>
              <a:ea typeface="+mn-lt"/>
              <a:cs typeface="+mn-lt"/>
            </a:endParaRPr>
          </a:p>
          <a:p>
            <a:pPr marL="342900" indent="-342900">
              <a:buFont typeface="Wingdings" panose="020B0604020202020204" pitchFamily="34" charset="0"/>
              <a:buChar char="Ø"/>
            </a:pPr>
            <a:r>
              <a:rPr lang="en-US" sz="2400" spc="-50">
                <a:solidFill>
                  <a:schemeClr val="tx2"/>
                </a:solidFill>
                <a:ea typeface="+mn-lt"/>
                <a:cs typeface="+mn-lt"/>
              </a:rPr>
              <a:t>Stop The Guessing Game : Data will help you explain (both good and bad) decisions to your stakeholders.</a:t>
            </a:r>
          </a:p>
          <a:p>
            <a:pPr marL="342900" indent="-342900">
              <a:buFont typeface="Wingdings" panose="020B0604020202020204" pitchFamily="34" charset="0"/>
              <a:buChar char="Ø"/>
            </a:pPr>
            <a:endParaRPr lang="en-US" sz="2400" spc="-50">
              <a:solidFill>
                <a:schemeClr val="tx2"/>
              </a:solidFill>
              <a:latin typeface="Calibri" panose="020F0502020204030204" pitchFamily="34" charset="0"/>
              <a:cs typeface="Calibri"/>
            </a:endParaRPr>
          </a:p>
          <a:p>
            <a:pPr marL="342900" indent="-342900">
              <a:buFont typeface="Wingdings" panose="020B0604020202020204" pitchFamily="34" charset="0"/>
              <a:buChar char="Ø"/>
            </a:pPr>
            <a:r>
              <a:rPr lang="en-US" sz="2400" spc="-50">
                <a:solidFill>
                  <a:schemeClr val="tx2"/>
                </a:solidFill>
                <a:ea typeface="+mn-lt"/>
                <a:cs typeface="+mn-lt"/>
              </a:rPr>
              <a:t>Know What You Are Doing Well : Data allows you to replicate areas of strength across your organization. </a:t>
            </a:r>
          </a:p>
          <a:p>
            <a:pPr marL="342900" indent="-342900">
              <a:buFont typeface="Wingdings" panose="020B0604020202020204" pitchFamily="34" charset="0"/>
              <a:buChar char="Ø"/>
            </a:pPr>
            <a:endParaRPr lang="en-US" sz="2400" spc="-50">
              <a:solidFill>
                <a:schemeClr val="tx2"/>
              </a:solidFill>
              <a:ea typeface="+mn-lt"/>
              <a:cs typeface="+mn-lt"/>
            </a:endParaRPr>
          </a:p>
          <a:p>
            <a:pPr marL="285750" indent="-285750">
              <a:buFont typeface="Wingdings" panose="020B0604020202020204" pitchFamily="34" charset="0"/>
              <a:buChar char="Ø"/>
            </a:pPr>
            <a:endParaRPr lang="en-US" sz="2400" spc="-50">
              <a:solidFill>
                <a:schemeClr val="tx2"/>
              </a:solidFill>
              <a:latin typeface="Calibri" panose="020F0502020204030204" pitchFamily="34" charset="0"/>
              <a:cs typeface="Calibri"/>
            </a:endParaRPr>
          </a:p>
        </p:txBody>
      </p:sp>
    </p:spTree>
    <p:extLst>
      <p:ext uri="{BB962C8B-B14F-4D97-AF65-F5344CB8AC3E}">
        <p14:creationId xmlns:p14="http://schemas.microsoft.com/office/powerpoint/2010/main" val="2105978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16</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a:xfrm>
            <a:off x="609882" y="1202952"/>
            <a:ext cx="10981765" cy="4692369"/>
          </a:xfrm>
        </p:spPr>
        <p:txBody>
          <a:bodyPr lIns="91440" tIns="45720" rIns="91440" bIns="45720" anchor="t"/>
          <a:lstStyle/>
          <a:p>
            <a:pPr marL="342900" indent="-342900">
              <a:buFont typeface="Wingdings"/>
              <a:buChar char="Ø"/>
            </a:pPr>
            <a:r>
              <a:rPr lang="en-IN"/>
              <a:t>Stop Molehills From Turning Into Mountains: By utilizing data organizations can respond to challenges before they become full-blown crisis. Effective quality monitoring will allow them to be proactive and will support the organization to maintain best practices over time.</a:t>
            </a:r>
            <a:endParaRPr lang="en-US"/>
          </a:p>
          <a:p>
            <a:pPr marL="342900" indent="-342900">
              <a:buFont typeface="Wingdings"/>
              <a:buChar char="Ø"/>
            </a:pPr>
            <a:endParaRPr lang="en-IN">
              <a:cs typeface="Calibri"/>
            </a:endParaRPr>
          </a:p>
          <a:p>
            <a:pPr marL="342900" indent="-342900">
              <a:buFont typeface="Wingdings"/>
              <a:buChar char="Ø"/>
            </a:pPr>
            <a:r>
              <a:rPr lang="en-IN"/>
              <a:t>Make The Most Of Your Money: </a:t>
            </a:r>
            <a:r>
              <a:rPr lang="en-IN">
                <a:ea typeface="+mn-lt"/>
                <a:cs typeface="+mn-lt"/>
              </a:rPr>
              <a:t>With the shift from funding that is based on services provided to funding that is based on outcomes achieved, it is increasingly important for organizations to implement evidence-based practice and develop systems to collect and analyse data.</a:t>
            </a:r>
            <a:endParaRPr lang="en-IN">
              <a:cs typeface="Calibri"/>
            </a:endParaRPr>
          </a:p>
          <a:p>
            <a:pPr marL="342900" indent="-342900">
              <a:buFont typeface="Wingdings"/>
              <a:buChar char="Ø"/>
            </a:pPr>
            <a:endParaRPr lang="en-IN">
              <a:cs typeface="Calibri"/>
            </a:endParaRPr>
          </a:p>
          <a:p>
            <a:pPr marL="342900" indent="-342900">
              <a:buFont typeface="Wingdings"/>
              <a:buChar char="Ø"/>
            </a:pPr>
            <a:r>
              <a:rPr lang="en-IN">
                <a:ea typeface="+mn-lt"/>
                <a:cs typeface="+mn-lt"/>
              </a:rPr>
              <a:t>Keep Track Of It All: Good data allows organizations to establish baselines, benchmarks, and goals to keep moving forward.</a:t>
            </a:r>
            <a:endParaRPr lang="en-IN">
              <a:cs typeface="Calibri" panose="020F0502020204030204"/>
            </a:endParaRPr>
          </a:p>
          <a:p>
            <a:pPr marL="342900" indent="-342900">
              <a:buFont typeface="Wingdings"/>
              <a:buChar char="Ø"/>
            </a:pPr>
            <a:endParaRPr lang="en-IN">
              <a:cs typeface="Calibri" panose="020F0502020204030204"/>
            </a:endParaRPr>
          </a:p>
          <a:p>
            <a:pPr marL="342900" indent="-342900">
              <a:buFont typeface="Wingdings"/>
              <a:buChar char="Ø"/>
            </a:pPr>
            <a:endParaRPr lang="en-IN">
              <a:cs typeface="Calibri" panose="020F0502020204030204"/>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effectLst>
                  <a:outerShdw blurRad="38100" dist="19050" dir="2700000" algn="tl" rotWithShape="0">
                    <a:schemeClr val="dk1">
                      <a:alpha val="40000"/>
                    </a:schemeClr>
                  </a:outerShdw>
                </a:effectLst>
                <a:ea typeface="+mn-lt"/>
                <a:cs typeface="+mn-lt"/>
              </a:rPr>
              <a:t>Why is Data so important?</a:t>
            </a:r>
            <a:endParaRPr lang="en-IN" sz="2400" dirty="0">
              <a:ln w="0"/>
              <a:effectLst>
                <a:outerShdw blurRad="38100" dist="19050" dir="2700000" algn="tl" rotWithShape="0">
                  <a:srgbClr val="2E2E7B">
                    <a:alpha val="40000"/>
                  </a:srgbClr>
                </a:outerShdw>
              </a:effectLst>
              <a:ea typeface="+mn-lt"/>
              <a:cs typeface="+mn-lt"/>
            </a:endParaRPr>
          </a:p>
        </p:txBody>
      </p:sp>
    </p:spTree>
    <p:extLst>
      <p:ext uri="{BB962C8B-B14F-4D97-AF65-F5344CB8AC3E}">
        <p14:creationId xmlns:p14="http://schemas.microsoft.com/office/powerpoint/2010/main" val="2402809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17</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a:xfrm>
            <a:off x="609881" y="956422"/>
            <a:ext cx="10981765" cy="4849252"/>
          </a:xfrm>
        </p:spPr>
        <p:txBody>
          <a:bodyPr lIns="91440" tIns="45720" rIns="91440" bIns="45720" anchor="t"/>
          <a:lstStyle/>
          <a:p>
            <a:pPr marL="457200" indent="-457200">
              <a:buFont typeface="Wingdings"/>
              <a:buChar char="Ø"/>
            </a:pPr>
            <a:r>
              <a:rPr lang="en-IN">
                <a:ea typeface="+mn-lt"/>
                <a:cs typeface="+mn-lt"/>
              </a:rPr>
              <a:t>Data-driven decision making is defined as using facts, metrics, and data to guide strategic business decisions that align with goals, objectives, and initiatives.</a:t>
            </a:r>
            <a:endParaRPr lang="en-IN">
              <a:cs typeface="Calibri"/>
            </a:endParaRPr>
          </a:p>
          <a:p>
            <a:pPr marL="457200" indent="-457200">
              <a:buFont typeface="Wingdings"/>
              <a:buChar char="Ø"/>
            </a:pPr>
            <a:endParaRPr lang="en-IN">
              <a:cs typeface="Calibri"/>
            </a:endParaRPr>
          </a:p>
          <a:p>
            <a:pPr marL="457200" indent="-457200">
              <a:buFont typeface="Wingdings"/>
              <a:buChar char="Ø"/>
            </a:pPr>
            <a:r>
              <a:rPr lang="en-IN">
                <a:cs typeface="Calibri"/>
              </a:rPr>
              <a:t>Data driven decision making is a process that involves analysing collected data and drawing insights to benefit a business or organization.</a:t>
            </a:r>
            <a:endParaRPr lang="en-IN"/>
          </a:p>
          <a:p>
            <a:pPr marL="457200" indent="-457200">
              <a:buFont typeface="Wingdings"/>
              <a:buChar char="Ø"/>
            </a:pPr>
            <a:endParaRPr lang="en-IN">
              <a:ea typeface="+mn-lt"/>
              <a:cs typeface="+mn-lt"/>
            </a:endParaRPr>
          </a:p>
          <a:p>
            <a:pPr marL="457200" indent="-457200">
              <a:buFont typeface="Wingdings"/>
              <a:buChar char="Ø"/>
            </a:pPr>
            <a:r>
              <a:rPr lang="en-IN">
                <a:ea typeface="+mn-lt"/>
                <a:cs typeface="+mn-lt"/>
              </a:rPr>
              <a:t>Data driven decision making allows for a better understanding of business needs by leveraging real, verified data, instead of just making assumptions.</a:t>
            </a:r>
            <a:endParaRPr lang="en-IN"/>
          </a:p>
          <a:p>
            <a:pPr marL="457200" indent="-457200">
              <a:buFont typeface="Wingdings"/>
              <a:buChar char="Ø"/>
            </a:pPr>
            <a:endParaRPr lang="en-IN">
              <a:ea typeface="+mn-lt"/>
              <a:cs typeface="+mn-lt"/>
            </a:endParaRPr>
          </a:p>
          <a:p>
            <a:pPr marL="457200" indent="-457200">
              <a:buFont typeface="Wingdings"/>
              <a:buChar char="Ø"/>
            </a:pPr>
            <a:r>
              <a:rPr lang="en-IN">
                <a:ea typeface="+mn-lt"/>
                <a:cs typeface="+mn-lt"/>
              </a:rPr>
              <a:t>Rather taking a shot in the dark we can work towards business goals by leveraging analysed data.</a:t>
            </a:r>
            <a:endParaRPr lang="en-IN"/>
          </a:p>
          <a:p>
            <a:pPr marL="457200" indent="-457200">
              <a:buFont typeface="Wingdings"/>
              <a:buChar char="Ø"/>
            </a:pPr>
            <a:endParaRPr lang="en-IN">
              <a:ea typeface="+mn-lt"/>
              <a:cs typeface="+mn-lt"/>
            </a:endParaRPr>
          </a:p>
          <a:p>
            <a:pPr marL="457200" indent="-457200">
              <a:buFont typeface="Wingdings"/>
              <a:buChar char="Ø"/>
            </a:pPr>
            <a:endParaRPr lang="en-IN">
              <a:cs typeface="Calibri"/>
            </a:endParaRPr>
          </a:p>
          <a:p>
            <a:pPr marL="457200" indent="-457200">
              <a:buFont typeface="Wingdings"/>
              <a:buChar char="Ø"/>
            </a:pPr>
            <a:endParaRPr lang="en-IN">
              <a:cs typeface="Calibri"/>
            </a:endParaRPr>
          </a:p>
          <a:p>
            <a:pPr marL="457200" indent="-457200">
              <a:buFont typeface="Wingdings"/>
              <a:buChar char="Ø"/>
            </a:pPr>
            <a:endParaRPr lang="en-IN">
              <a:cs typeface="Calibri"/>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t>Data-Driven Decision Making.</a:t>
            </a:r>
            <a:endParaRPr lang="en-US" sz="2400" dirty="0">
              <a:cs typeface="Calibri"/>
            </a:endParaRPr>
          </a:p>
        </p:txBody>
      </p:sp>
    </p:spTree>
    <p:extLst>
      <p:ext uri="{BB962C8B-B14F-4D97-AF65-F5344CB8AC3E}">
        <p14:creationId xmlns:p14="http://schemas.microsoft.com/office/powerpoint/2010/main" val="1043620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94A028F-2202-382D-E91A-289D68975F62}"/>
              </a:ext>
            </a:extLst>
          </p:cNvPr>
          <p:cNvSpPr>
            <a:spLocks noGrp="1"/>
          </p:cNvSpPr>
          <p:nvPr>
            <p:ph type="sldNum" sz="quarter" idx="10"/>
          </p:nvPr>
        </p:nvSpPr>
        <p:spPr/>
        <p:txBody>
          <a:bodyPr/>
          <a:lstStyle/>
          <a:p>
            <a:fld id="{87E1C948-A344-491D-8DB0-86668A8521AB}" type="slidenum">
              <a:rPr lang="en-US" smtClean="0"/>
              <a:t>18</a:t>
            </a:fld>
            <a:endParaRPr lang="en-US"/>
          </a:p>
        </p:txBody>
      </p:sp>
      <p:sp>
        <p:nvSpPr>
          <p:cNvPr id="4" name="Text Placeholder 3">
            <a:extLst>
              <a:ext uri="{FF2B5EF4-FFF2-40B4-BE49-F238E27FC236}">
                <a16:creationId xmlns:a16="http://schemas.microsoft.com/office/drawing/2014/main" id="{52B0E713-317A-782B-CF84-6B82B074C3E0}"/>
              </a:ext>
            </a:extLst>
          </p:cNvPr>
          <p:cNvSpPr>
            <a:spLocks noGrp="1"/>
          </p:cNvSpPr>
          <p:nvPr>
            <p:ph type="body" sz="quarter" idx="11"/>
          </p:nvPr>
        </p:nvSpPr>
        <p:spPr>
          <a:xfrm>
            <a:off x="273706" y="1079687"/>
            <a:ext cx="11082616" cy="4826840"/>
          </a:xfrm>
        </p:spPr>
        <p:txBody>
          <a:bodyPr lIns="91440" tIns="45720" rIns="91440" bIns="45720" anchor="t"/>
          <a:lstStyle/>
          <a:p>
            <a:pPr marL="342900" indent="-342900">
              <a:buFont typeface="Wingdings"/>
              <a:buChar char="Ø"/>
            </a:pPr>
            <a:r>
              <a:rPr lang="en-US" dirty="0">
                <a:ea typeface="+mn-lt"/>
                <a:cs typeface="+mn-lt"/>
              </a:rPr>
              <a:t>It is a data integration process that combines data from multiple data sources into a single, consistent data store that is loaded into a data warehouse or other target </a:t>
            </a:r>
            <a:r>
              <a:rPr lang="en-US">
                <a:ea typeface="+mn-lt"/>
                <a:cs typeface="+mn-lt"/>
              </a:rPr>
              <a:t>system.</a:t>
            </a:r>
            <a:endParaRPr lang="en-US"/>
          </a:p>
          <a:p>
            <a:pPr marL="342900" indent="-342900">
              <a:buFont typeface="Wingdings"/>
              <a:buChar char="Ø"/>
            </a:pPr>
            <a:r>
              <a:rPr lang="en-US" dirty="0">
                <a:ea typeface="+mn-lt"/>
                <a:cs typeface="+mn-lt"/>
              </a:rPr>
              <a:t>ETL involves three main steps.</a:t>
            </a:r>
          </a:p>
          <a:p>
            <a:pPr lvl="1">
              <a:buFont typeface="Wingdings,Sans-Serif"/>
              <a:buChar char="Ø"/>
            </a:pPr>
            <a:r>
              <a:rPr lang="en-US" sz="2400" dirty="0">
                <a:ea typeface="+mn-lt"/>
                <a:cs typeface="+mn-lt"/>
              </a:rPr>
              <a:t>Extract</a:t>
            </a:r>
          </a:p>
          <a:p>
            <a:pPr lvl="1">
              <a:buFont typeface="Wingdings,Sans-Serif"/>
              <a:buChar char="Ø"/>
            </a:pPr>
            <a:r>
              <a:rPr lang="en-US" sz="2400" dirty="0">
                <a:ea typeface="+mn-lt"/>
                <a:cs typeface="+mn-lt"/>
              </a:rPr>
              <a:t>Transform</a:t>
            </a:r>
          </a:p>
          <a:p>
            <a:pPr lvl="1">
              <a:buFont typeface="Wingdings,Sans-Serif"/>
              <a:buChar char="Ø"/>
            </a:pPr>
            <a:r>
              <a:rPr lang="en-US" sz="2400" dirty="0">
                <a:ea typeface="+mn-lt"/>
                <a:cs typeface="+mn-lt"/>
              </a:rPr>
              <a:t>Load</a:t>
            </a:r>
          </a:p>
          <a:p>
            <a:endParaRPr lang="en-US" dirty="0">
              <a:cs typeface="Calibri" panose="020F0502020204030204"/>
            </a:endParaRPr>
          </a:p>
          <a:p>
            <a:pPr marL="342900" indent="-342900">
              <a:buFont typeface="Wingdings"/>
              <a:buChar char="Ø"/>
            </a:pPr>
            <a:endParaRPr lang="en-US" dirty="0">
              <a:cs typeface="Calibri" panose="020F0502020204030204"/>
            </a:endParaRPr>
          </a:p>
        </p:txBody>
      </p:sp>
      <p:pic>
        <p:nvPicPr>
          <p:cNvPr id="8" name="Picture 8" descr="Diagram, schematic&#10;&#10;Description automatically generated">
            <a:extLst>
              <a:ext uri="{FF2B5EF4-FFF2-40B4-BE49-F238E27FC236}">
                <a16:creationId xmlns:a16="http://schemas.microsoft.com/office/drawing/2014/main" id="{89046D01-F67E-AE48-CF65-2FADD11BFF7D}"/>
              </a:ext>
            </a:extLst>
          </p:cNvPr>
          <p:cNvPicPr>
            <a:picLocks noChangeAspect="1"/>
          </p:cNvPicPr>
          <p:nvPr/>
        </p:nvPicPr>
        <p:blipFill>
          <a:blip r:embed="rId2"/>
          <a:stretch>
            <a:fillRect/>
          </a:stretch>
        </p:blipFill>
        <p:spPr>
          <a:xfrm>
            <a:off x="4791637" y="2121875"/>
            <a:ext cx="6743699" cy="3174546"/>
          </a:xfrm>
          <a:prstGeom prst="rect">
            <a:avLst/>
          </a:prstGeom>
        </p:spPr>
      </p:pic>
      <p:sp>
        <p:nvSpPr>
          <p:cNvPr id="10" name="Rectangle 9">
            <a:extLst>
              <a:ext uri="{FF2B5EF4-FFF2-40B4-BE49-F238E27FC236}">
                <a16:creationId xmlns:a16="http://schemas.microsoft.com/office/drawing/2014/main" id="{AF622E52-984F-AED5-A41E-C14A38A4B0CC}"/>
              </a:ext>
            </a:extLst>
          </p:cNvPr>
          <p:cNvSpPr/>
          <p:nvPr/>
        </p:nvSpPr>
        <p:spPr>
          <a:xfrm>
            <a:off x="224117" y="201168"/>
            <a:ext cx="11362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t>What is ETL- </a:t>
            </a:r>
            <a:r>
              <a:rPr lang="en-US" sz="2400" dirty="0"/>
              <a:t>Extract, Transform and Load</a:t>
            </a:r>
            <a:r>
              <a:rPr lang="en-IN" sz="2400" dirty="0"/>
              <a:t>?</a:t>
            </a:r>
            <a:endParaRPr lang="en-US" sz="2400" dirty="0">
              <a:cs typeface="Calibri"/>
            </a:endParaRPr>
          </a:p>
        </p:txBody>
      </p:sp>
      <p:sp>
        <p:nvSpPr>
          <p:cNvPr id="14" name="Text Placeholder 3">
            <a:extLst>
              <a:ext uri="{FF2B5EF4-FFF2-40B4-BE49-F238E27FC236}">
                <a16:creationId xmlns:a16="http://schemas.microsoft.com/office/drawing/2014/main" id="{7150E508-FFC0-9F90-4CBD-A70DE262273A}"/>
              </a:ext>
            </a:extLst>
          </p:cNvPr>
          <p:cNvSpPr txBox="1">
            <a:spLocks/>
          </p:cNvSpPr>
          <p:nvPr/>
        </p:nvSpPr>
        <p:spPr>
          <a:xfrm>
            <a:off x="493342" y="3708587"/>
            <a:ext cx="11474819" cy="2787370"/>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a:buNone/>
              <a:defRPr sz="24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rgbClr val="4A498E"/>
              </a:buClr>
              <a:buFont typeface="Arial"/>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rgbClr val="4A498E"/>
              </a:buClr>
              <a:buFontTx/>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rgbClr val="4A498E"/>
              </a:buClr>
              <a:buFont typeface="Arial"/>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buFont typeface="Wingdings"/>
              <a:buChar char="Ø"/>
            </a:pPr>
            <a:endParaRPr lang="en-US" dirty="0">
              <a:cs typeface="Calibri"/>
            </a:endParaRPr>
          </a:p>
        </p:txBody>
      </p:sp>
    </p:spTree>
    <p:extLst>
      <p:ext uri="{BB962C8B-B14F-4D97-AF65-F5344CB8AC3E}">
        <p14:creationId xmlns:p14="http://schemas.microsoft.com/office/powerpoint/2010/main" val="1166970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19</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302559" y="201168"/>
            <a:ext cx="1162049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ETL Continues..</a:t>
            </a:r>
            <a:endParaRPr lang="en-US" dirty="0">
              <a:solidFill>
                <a:schemeClr val="tx1"/>
              </a:solidFill>
            </a:endParaRPr>
          </a:p>
        </p:txBody>
      </p:sp>
      <p:sp>
        <p:nvSpPr>
          <p:cNvPr id="7" name="TextBox 6">
            <a:extLst>
              <a:ext uri="{FF2B5EF4-FFF2-40B4-BE49-F238E27FC236}">
                <a16:creationId xmlns:a16="http://schemas.microsoft.com/office/drawing/2014/main" id="{2ED670A7-EADF-8E72-7949-788BB07301E3}"/>
              </a:ext>
            </a:extLst>
          </p:cNvPr>
          <p:cNvSpPr txBox="1"/>
          <p:nvPr/>
        </p:nvSpPr>
        <p:spPr>
          <a:xfrm>
            <a:off x="309285" y="903196"/>
            <a:ext cx="11618256" cy="609397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400" b="1" dirty="0">
                <a:solidFill>
                  <a:schemeClr val="tx2"/>
                </a:solidFill>
                <a:ea typeface="+mn-lt"/>
                <a:cs typeface="+mn-lt"/>
              </a:rPr>
              <a:t>     Extract</a:t>
            </a:r>
            <a:endParaRPr lang="en-US" sz="2400" dirty="0">
              <a:solidFill>
                <a:schemeClr val="tx2"/>
              </a:solidFill>
              <a:ea typeface="+mn-lt"/>
              <a:cs typeface="+mn-lt"/>
            </a:endParaRPr>
          </a:p>
          <a:p>
            <a:pPr marL="342900" indent="-342900">
              <a:buFont typeface="Wingdings"/>
              <a:buChar char="Ø"/>
            </a:pPr>
            <a:r>
              <a:rPr lang="en-US" sz="2200" dirty="0">
                <a:solidFill>
                  <a:schemeClr val="tx2"/>
                </a:solidFill>
                <a:ea typeface="+mn-lt"/>
                <a:cs typeface="+mn-lt"/>
              </a:rPr>
              <a:t>During data extraction, raw data is copied or exported from source locations to a staging area. </a:t>
            </a:r>
          </a:p>
          <a:p>
            <a:pPr marL="342900" indent="-342900">
              <a:buFont typeface="Wingdings"/>
              <a:buChar char="Ø"/>
            </a:pPr>
            <a:r>
              <a:rPr lang="en-US" sz="2200" dirty="0">
                <a:solidFill>
                  <a:schemeClr val="tx2"/>
                </a:solidFill>
                <a:ea typeface="+mn-lt"/>
                <a:cs typeface="+mn-lt"/>
              </a:rPr>
              <a:t>Data can be extracted from a variety of data sources, which can be structured or unstructured. </a:t>
            </a:r>
          </a:p>
          <a:p>
            <a:pPr marL="342900" indent="-342900">
              <a:buFont typeface="Wingdings"/>
              <a:buChar char="Ø"/>
            </a:pPr>
            <a:r>
              <a:rPr lang="en-US" sz="2200" dirty="0">
                <a:solidFill>
                  <a:schemeClr val="tx2"/>
                </a:solidFill>
                <a:ea typeface="+mn-lt"/>
                <a:cs typeface="+mn-lt"/>
              </a:rPr>
              <a:t>Sources can be SQL or NoSQL </a:t>
            </a:r>
            <a:r>
              <a:rPr lang="en-US" sz="2200" dirty="0" err="1">
                <a:solidFill>
                  <a:schemeClr val="tx2"/>
                </a:solidFill>
                <a:ea typeface="+mn-lt"/>
                <a:cs typeface="+mn-lt"/>
              </a:rPr>
              <a:t>servers,CRM</a:t>
            </a:r>
            <a:r>
              <a:rPr lang="en-US" sz="2200" dirty="0">
                <a:solidFill>
                  <a:schemeClr val="tx2"/>
                </a:solidFill>
                <a:ea typeface="+mn-lt"/>
                <a:cs typeface="+mn-lt"/>
              </a:rPr>
              <a:t> and ERP systems, Flat files, Email, Web pages​.</a:t>
            </a:r>
            <a:endParaRPr lang="en-US" sz="2200" dirty="0">
              <a:solidFill>
                <a:schemeClr val="tx2"/>
              </a:solidFill>
              <a:cs typeface="Calibri"/>
            </a:endParaRPr>
          </a:p>
          <a:p>
            <a:r>
              <a:rPr lang="en-US" sz="2400" b="1" dirty="0">
                <a:solidFill>
                  <a:schemeClr val="tx2"/>
                </a:solidFill>
                <a:ea typeface="+mn-lt"/>
                <a:cs typeface="+mn-lt"/>
              </a:rPr>
              <a:t>     Transform</a:t>
            </a:r>
            <a:endParaRPr lang="en-US" dirty="0">
              <a:solidFill>
                <a:schemeClr val="tx2"/>
              </a:solidFill>
            </a:endParaRPr>
          </a:p>
          <a:p>
            <a:pPr marL="342900" indent="-342900">
              <a:buFont typeface="Wingdings"/>
              <a:buChar char="Ø"/>
            </a:pPr>
            <a:r>
              <a:rPr lang="en-US" sz="2400" dirty="0">
                <a:solidFill>
                  <a:schemeClr val="tx2"/>
                </a:solidFill>
                <a:ea typeface="+mn-lt"/>
                <a:cs typeface="+mn-lt"/>
              </a:rPr>
              <a:t>The raw data undergoes data processing. Here, the data is transformed and consolidated for its intended analytical use case.</a:t>
            </a:r>
          </a:p>
          <a:p>
            <a:pPr marL="342900" indent="-342900">
              <a:buFont typeface="Wingdings"/>
              <a:buChar char="Ø"/>
            </a:pPr>
            <a:r>
              <a:rPr lang="en-US" sz="2400" dirty="0">
                <a:solidFill>
                  <a:schemeClr val="tx2"/>
                </a:solidFill>
                <a:ea typeface="+mn-lt"/>
                <a:cs typeface="+mn-lt"/>
              </a:rPr>
              <a:t>It includes Filtering, cleansing, de-duplicating, validating, and authenticating the data.</a:t>
            </a:r>
          </a:p>
          <a:p>
            <a:pPr marL="342900" indent="-342900">
              <a:buFont typeface="Wingdings"/>
              <a:buChar char="Ø"/>
            </a:pPr>
            <a:r>
              <a:rPr lang="en-US" sz="2400" dirty="0">
                <a:solidFill>
                  <a:schemeClr val="tx2"/>
                </a:solidFill>
                <a:ea typeface="+mn-lt"/>
                <a:cs typeface="+mn-lt"/>
              </a:rPr>
              <a:t>Performing calculations, translations, or summarizations based on the raw data.</a:t>
            </a:r>
          </a:p>
          <a:p>
            <a:r>
              <a:rPr lang="en-US" sz="2400" b="1" dirty="0">
                <a:solidFill>
                  <a:schemeClr val="tx2"/>
                </a:solidFill>
                <a:ea typeface="+mn-lt"/>
                <a:cs typeface="+mn-lt"/>
              </a:rPr>
              <a:t>     Load</a:t>
            </a:r>
            <a:r>
              <a:rPr lang="en-US" sz="2400" dirty="0">
                <a:solidFill>
                  <a:schemeClr val="tx2"/>
                </a:solidFill>
                <a:ea typeface="+mn-lt"/>
                <a:cs typeface="+mn-lt"/>
              </a:rPr>
              <a:t> </a:t>
            </a:r>
            <a:endParaRPr lang="en-US" sz="2400" dirty="0">
              <a:solidFill>
                <a:schemeClr val="tx2"/>
              </a:solidFill>
              <a:cs typeface="Calibri"/>
            </a:endParaRPr>
          </a:p>
          <a:p>
            <a:pPr marL="342900" indent="-342900">
              <a:buFont typeface="Wingdings"/>
              <a:buChar char="Ø"/>
            </a:pPr>
            <a:r>
              <a:rPr lang="en-US" sz="2400" dirty="0">
                <a:solidFill>
                  <a:schemeClr val="tx2"/>
                </a:solidFill>
                <a:ea typeface="+mn-lt"/>
                <a:cs typeface="+mn-lt"/>
              </a:rPr>
              <a:t>Finally, the transformed data is loaded into the target system, such as a data warehouse or a data lake. </a:t>
            </a:r>
            <a:endParaRPr lang="en-US" sz="2400">
              <a:solidFill>
                <a:schemeClr val="tx2"/>
              </a:solidFill>
              <a:ea typeface="+mn-lt"/>
              <a:cs typeface="+mn-lt"/>
            </a:endParaRPr>
          </a:p>
          <a:p>
            <a:pPr marL="342900" indent="-342900">
              <a:buFont typeface="Wingdings"/>
              <a:buChar char="Ø"/>
            </a:pPr>
            <a:r>
              <a:rPr lang="en-US" sz="2400" dirty="0">
                <a:solidFill>
                  <a:schemeClr val="tx2"/>
                </a:solidFill>
                <a:ea typeface="+mn-lt"/>
                <a:cs typeface="+mn-lt"/>
              </a:rPr>
              <a:t>This step involves mapping the data to the target schema and loading it into the target database.​</a:t>
            </a:r>
            <a:endParaRPr lang="en-US" sz="2400" dirty="0">
              <a:solidFill>
                <a:schemeClr val="tx2"/>
              </a:solidFill>
              <a:cs typeface="Calibri"/>
            </a:endParaRPr>
          </a:p>
          <a:p>
            <a:r>
              <a:rPr lang="en-IN" sz="2400" dirty="0">
                <a:solidFill>
                  <a:schemeClr val="tx2"/>
                </a:solidFill>
                <a:ea typeface="+mn-lt"/>
                <a:cs typeface="+mn-lt"/>
              </a:rPr>
              <a:t>​</a:t>
            </a:r>
          </a:p>
          <a:p>
            <a:endParaRPr lang="en-IN" sz="2400" dirty="0">
              <a:solidFill>
                <a:schemeClr val="tx2"/>
              </a:solidFill>
              <a:ea typeface="+mn-lt"/>
              <a:cs typeface="+mn-lt"/>
            </a:endParaRPr>
          </a:p>
          <a:p>
            <a:pPr>
              <a:spcBef>
                <a:spcPts val="0"/>
              </a:spcBef>
            </a:pPr>
            <a:r>
              <a:rPr lang="en-IN" dirty="0">
                <a:solidFill>
                  <a:srgbClr val="2E2E7B"/>
                </a:solidFill>
                <a:latin typeface="Calibri"/>
                <a:cs typeface="Segoe UI"/>
              </a:rPr>
              <a:t>​</a:t>
            </a:r>
          </a:p>
        </p:txBody>
      </p:sp>
    </p:spTree>
    <p:extLst>
      <p:ext uri="{BB962C8B-B14F-4D97-AF65-F5344CB8AC3E}">
        <p14:creationId xmlns:p14="http://schemas.microsoft.com/office/powerpoint/2010/main" val="3603615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A272273-0B9E-42B5-9761-5430928DB11D}"/>
              </a:ext>
            </a:extLst>
          </p:cNvPr>
          <p:cNvSpPr>
            <a:spLocks noGrp="1"/>
          </p:cNvSpPr>
          <p:nvPr>
            <p:ph type="sldNum" sz="quarter" idx="10"/>
          </p:nvPr>
        </p:nvSpPr>
        <p:spPr/>
        <p:txBody>
          <a:bodyPr/>
          <a:lstStyle/>
          <a:p>
            <a:fld id="{87E1C948-A344-491D-8DB0-86668A8521AB}" type="slidenum">
              <a:rPr lang="en-US" smtClean="0"/>
              <a:t>2</a:t>
            </a:fld>
            <a:endParaRPr lang="en-US"/>
          </a:p>
        </p:txBody>
      </p:sp>
      <p:sp>
        <p:nvSpPr>
          <p:cNvPr id="4" name="Text Placeholder 3">
            <a:extLst>
              <a:ext uri="{FF2B5EF4-FFF2-40B4-BE49-F238E27FC236}">
                <a16:creationId xmlns:a16="http://schemas.microsoft.com/office/drawing/2014/main" id="{EF97F2F4-2CD8-41D4-A8CF-146DAACA347B}"/>
              </a:ext>
            </a:extLst>
          </p:cNvPr>
          <p:cNvSpPr>
            <a:spLocks noGrp="1"/>
          </p:cNvSpPr>
          <p:nvPr>
            <p:ph type="body" sz="quarter" idx="11"/>
          </p:nvPr>
        </p:nvSpPr>
        <p:spPr>
          <a:xfrm>
            <a:off x="609880" y="933050"/>
            <a:ext cx="10981765" cy="2058988"/>
          </a:xfrm>
        </p:spPr>
        <p:txBody>
          <a:bodyPr lIns="91440" tIns="45720" rIns="91440" bIns="45720" anchor="t"/>
          <a:lstStyle/>
          <a:p>
            <a:pPr marL="342900" indent="-342900">
              <a:lnSpc>
                <a:spcPct val="100000"/>
              </a:lnSpc>
              <a:spcBef>
                <a:spcPts val="0"/>
              </a:spcBef>
              <a:buFont typeface="Wingdings" panose="020B0604020202020204" pitchFamily="34" charset="0"/>
              <a:buChar char="Ø"/>
              <a:defRPr/>
            </a:pPr>
            <a:r>
              <a:rPr lang="en-US" dirty="0"/>
              <a:t>What is Big-Data.</a:t>
            </a:r>
            <a:endParaRPr lang="en-US" dirty="0">
              <a:cs typeface="Calibri"/>
            </a:endParaRPr>
          </a:p>
          <a:p>
            <a:pPr marL="342900" indent="-342900">
              <a:lnSpc>
                <a:spcPct val="100000"/>
              </a:lnSpc>
              <a:spcBef>
                <a:spcPts val="0"/>
              </a:spcBef>
              <a:buFont typeface="Wingdings" panose="020B0604020202020204" pitchFamily="34" charset="0"/>
              <a:buChar char="Ø"/>
              <a:defRPr/>
            </a:pPr>
            <a:r>
              <a:rPr lang="en-US" dirty="0"/>
              <a:t>Big data facts.</a:t>
            </a:r>
          </a:p>
          <a:p>
            <a:pPr marL="342900" indent="-342900">
              <a:lnSpc>
                <a:spcPct val="100000"/>
              </a:lnSpc>
              <a:spcBef>
                <a:spcPts val="0"/>
              </a:spcBef>
              <a:buFont typeface="Wingdings" panose="020B0604020202020204" pitchFamily="34" charset="0"/>
              <a:buChar char="Ø"/>
              <a:defRPr/>
            </a:pPr>
            <a:r>
              <a:rPr lang="en-US" dirty="0"/>
              <a:t>Sources of Big data Generation.</a:t>
            </a:r>
          </a:p>
          <a:p>
            <a:pPr marL="342900" indent="-342900">
              <a:lnSpc>
                <a:spcPct val="100000"/>
              </a:lnSpc>
              <a:spcBef>
                <a:spcPts val="0"/>
              </a:spcBef>
              <a:buFont typeface="Wingdings" panose="020B0604020202020204" pitchFamily="34" charset="0"/>
              <a:buChar char="Ø"/>
              <a:defRPr/>
            </a:pPr>
            <a:r>
              <a:rPr lang="en-IN" dirty="0"/>
              <a:t>Big Data characteristics.</a:t>
            </a:r>
            <a:endParaRPr lang="en-IN"/>
          </a:p>
          <a:p>
            <a:pPr marL="342900" indent="-342900">
              <a:lnSpc>
                <a:spcPct val="100000"/>
              </a:lnSpc>
              <a:spcBef>
                <a:spcPts val="0"/>
              </a:spcBef>
              <a:buFont typeface="Wingdings" panose="020B0604020202020204" pitchFamily="34" charset="0"/>
              <a:buChar char="Ø"/>
              <a:defRPr/>
            </a:pPr>
            <a:r>
              <a:rPr lang="en-IN" dirty="0"/>
              <a:t>Data classification.</a:t>
            </a:r>
          </a:p>
          <a:p>
            <a:pPr marL="342900" indent="-342900">
              <a:lnSpc>
                <a:spcPct val="100000"/>
              </a:lnSpc>
              <a:spcBef>
                <a:spcPts val="0"/>
              </a:spcBef>
              <a:buFont typeface="Wingdings" panose="020B0604020202020204" pitchFamily="34" charset="0"/>
              <a:buChar char="Ø"/>
              <a:defRPr/>
            </a:pPr>
            <a:r>
              <a:rPr lang="en-IN" dirty="0"/>
              <a:t>Big Data in industry.</a:t>
            </a:r>
          </a:p>
          <a:p>
            <a:pPr marL="342900" indent="-342900">
              <a:lnSpc>
                <a:spcPct val="100000"/>
              </a:lnSpc>
              <a:spcBef>
                <a:spcPts val="0"/>
              </a:spcBef>
              <a:buFont typeface="Wingdings" panose="020B0604020202020204" pitchFamily="34" charset="0"/>
              <a:buChar char="Ø"/>
              <a:defRPr/>
            </a:pPr>
            <a:r>
              <a:rPr lang="en-IN" dirty="0"/>
              <a:t>Big data use cases.</a:t>
            </a:r>
            <a:endParaRPr lang="en-IN" dirty="0">
              <a:cs typeface="Calibri"/>
            </a:endParaRPr>
          </a:p>
          <a:p>
            <a:pPr marL="342900" indent="-342900">
              <a:lnSpc>
                <a:spcPct val="100000"/>
              </a:lnSpc>
              <a:spcBef>
                <a:spcPts val="0"/>
              </a:spcBef>
              <a:buFont typeface="Wingdings" panose="020B0604020202020204" pitchFamily="34" charset="0"/>
              <a:buChar char="Ø"/>
              <a:defRPr/>
            </a:pPr>
            <a:r>
              <a:rPr lang="en-IN" dirty="0"/>
              <a:t>Why is Data so important?</a:t>
            </a:r>
            <a:endParaRPr lang="en-IN" dirty="0">
              <a:cs typeface="Calibri"/>
            </a:endParaRPr>
          </a:p>
          <a:p>
            <a:pPr marL="342900" indent="-342900">
              <a:lnSpc>
                <a:spcPct val="100000"/>
              </a:lnSpc>
              <a:spcBef>
                <a:spcPts val="0"/>
              </a:spcBef>
              <a:buFont typeface="Wingdings" panose="020B0604020202020204" pitchFamily="34" charset="0"/>
              <a:buChar char="Ø"/>
              <a:defRPr/>
            </a:pPr>
            <a:r>
              <a:rPr lang="en-IN" dirty="0"/>
              <a:t>Data-Driven Decision Making.</a:t>
            </a:r>
            <a:endParaRPr lang="en-IN" dirty="0">
              <a:cs typeface="Calibri"/>
            </a:endParaRPr>
          </a:p>
          <a:p>
            <a:pPr marL="342900" indent="-342900">
              <a:lnSpc>
                <a:spcPct val="100000"/>
              </a:lnSpc>
              <a:spcBef>
                <a:spcPts val="0"/>
              </a:spcBef>
              <a:buFont typeface="Wingdings" panose="020B0604020202020204" pitchFamily="34" charset="0"/>
              <a:buChar char="Ø"/>
              <a:defRPr/>
            </a:pPr>
            <a:r>
              <a:rPr lang="en-IN" dirty="0"/>
              <a:t>Extract Transfrom Load </a:t>
            </a:r>
          </a:p>
          <a:p>
            <a:pPr marL="342900" indent="-342900">
              <a:lnSpc>
                <a:spcPct val="100000"/>
              </a:lnSpc>
              <a:spcBef>
                <a:spcPts val="0"/>
              </a:spcBef>
              <a:buFont typeface="Wingdings" panose="020B0604020202020204" pitchFamily="34" charset="0"/>
              <a:buChar char="Ø"/>
              <a:defRPr/>
            </a:pPr>
            <a:r>
              <a:rPr lang="en-IN" dirty="0"/>
              <a:t>Data Lake, Data warehouse &amp; Data mart</a:t>
            </a:r>
            <a:endParaRPr lang="en-IN" dirty="0">
              <a:cs typeface="Calibri"/>
            </a:endParaRPr>
          </a:p>
          <a:p>
            <a:pPr marL="342900" indent="-342900">
              <a:lnSpc>
                <a:spcPct val="100000"/>
              </a:lnSpc>
              <a:spcBef>
                <a:spcPts val="0"/>
              </a:spcBef>
              <a:buFont typeface="Wingdings" panose="020B0604020202020204" pitchFamily="34" charset="0"/>
              <a:buChar char="Ø"/>
              <a:defRPr/>
            </a:pPr>
            <a:r>
              <a:rPr lang="en-IN" dirty="0"/>
              <a:t>Lakehouse &amp; Data mesh</a:t>
            </a:r>
            <a:endParaRPr lang="en-IN" dirty="0">
              <a:cs typeface="Calibri"/>
            </a:endParaRPr>
          </a:p>
          <a:p>
            <a:pPr marL="342900" indent="-342900">
              <a:lnSpc>
                <a:spcPct val="100000"/>
              </a:lnSpc>
              <a:spcBef>
                <a:spcPts val="0"/>
              </a:spcBef>
              <a:buFont typeface="Wingdings" panose="020B0604020202020204" pitchFamily="34" charset="0"/>
              <a:buChar char="Ø"/>
              <a:defRPr/>
            </a:pPr>
            <a:r>
              <a:rPr lang="en-IN" dirty="0"/>
              <a:t>Difference between Data Lake, Data warehouse &amp; Data </a:t>
            </a:r>
            <a:r>
              <a:rPr lang="en-IN" dirty="0" err="1"/>
              <a:t>lakehouse</a:t>
            </a:r>
            <a:r>
              <a:rPr lang="en-IN" dirty="0"/>
              <a:t> </a:t>
            </a:r>
            <a:endParaRPr lang="en-IN" dirty="0">
              <a:cs typeface="Calibri"/>
            </a:endParaRPr>
          </a:p>
          <a:p>
            <a:pPr marL="342900" indent="-342900">
              <a:lnSpc>
                <a:spcPct val="100000"/>
              </a:lnSpc>
              <a:spcBef>
                <a:spcPts val="0"/>
              </a:spcBef>
              <a:buFont typeface="Wingdings" panose="020B0604020202020204" pitchFamily="34" charset="0"/>
              <a:buChar char="Ø"/>
              <a:defRPr/>
            </a:pPr>
            <a:endParaRPr lang="en-US" dirty="0">
              <a:cs typeface="Calibri" panose="020F0502020204030204"/>
            </a:endParaRPr>
          </a:p>
          <a:p>
            <a:pPr marL="342900" indent="-342900">
              <a:lnSpc>
                <a:spcPct val="100000"/>
              </a:lnSpc>
              <a:spcBef>
                <a:spcPts val="0"/>
              </a:spcBef>
              <a:buFont typeface="Wingdings"/>
              <a:buChar char="Ø"/>
              <a:defRPr/>
            </a:pPr>
            <a:endParaRPr lang="en-US" dirty="0">
              <a:cs typeface="Calibri" panose="020F0502020204030204"/>
            </a:endParaRPr>
          </a:p>
        </p:txBody>
      </p:sp>
      <p:sp>
        <p:nvSpPr>
          <p:cNvPr id="6" name="Rectangle 5">
            <a:extLst>
              <a:ext uri="{FF2B5EF4-FFF2-40B4-BE49-F238E27FC236}">
                <a16:creationId xmlns:a16="http://schemas.microsoft.com/office/drawing/2014/main" id="{2403D084-23D2-179F-3E4A-1CA75D6CC1A3}"/>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US" sz="2400" dirty="0">
                <a:ln w="0"/>
                <a:effectLst>
                  <a:outerShdw blurRad="38100" dist="19050" dir="2700000" algn="tl" rotWithShape="0">
                    <a:srgbClr val="2E2E7B">
                      <a:alpha val="40000"/>
                    </a:srgbClr>
                  </a:outerShdw>
                </a:effectLst>
                <a:ea typeface="+mn-lt"/>
                <a:cs typeface="+mn-lt"/>
              </a:rPr>
              <a:t>Agenda</a:t>
            </a:r>
            <a:endParaRPr lang="en-US" dirty="0"/>
          </a:p>
        </p:txBody>
      </p:sp>
    </p:spTree>
    <p:extLst>
      <p:ext uri="{BB962C8B-B14F-4D97-AF65-F5344CB8AC3E}">
        <p14:creationId xmlns:p14="http://schemas.microsoft.com/office/powerpoint/2010/main" val="3794767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AD2B070-F92B-E048-C89A-4775F8C14F18}"/>
              </a:ext>
            </a:extLst>
          </p:cNvPr>
          <p:cNvSpPr>
            <a:spLocks noGrp="1"/>
          </p:cNvSpPr>
          <p:nvPr>
            <p:ph type="sldNum" sz="quarter" idx="10"/>
          </p:nvPr>
        </p:nvSpPr>
        <p:spPr/>
        <p:txBody>
          <a:bodyPr/>
          <a:lstStyle/>
          <a:p>
            <a:fld id="{87E1C948-A344-491D-8DB0-86668A8521AB}" type="slidenum">
              <a:rPr lang="en-US" smtClean="0"/>
              <a:t>20</a:t>
            </a:fld>
            <a:endParaRPr lang="en-US"/>
          </a:p>
        </p:txBody>
      </p:sp>
      <p:sp>
        <p:nvSpPr>
          <p:cNvPr id="4" name="Text Placeholder 3">
            <a:extLst>
              <a:ext uri="{FF2B5EF4-FFF2-40B4-BE49-F238E27FC236}">
                <a16:creationId xmlns:a16="http://schemas.microsoft.com/office/drawing/2014/main" id="{BB232684-A82C-3A79-359F-00204F31E399}"/>
              </a:ext>
            </a:extLst>
          </p:cNvPr>
          <p:cNvSpPr>
            <a:spLocks noGrp="1"/>
          </p:cNvSpPr>
          <p:nvPr>
            <p:ph type="body" sz="quarter" idx="11"/>
          </p:nvPr>
        </p:nvSpPr>
        <p:spPr>
          <a:xfrm>
            <a:off x="94412" y="799540"/>
            <a:ext cx="12001498" cy="5925016"/>
          </a:xfrm>
        </p:spPr>
        <p:txBody>
          <a:bodyPr lIns="91440" tIns="45720" rIns="91440" bIns="45720" anchor="t"/>
          <a:lstStyle/>
          <a:p>
            <a:pPr>
              <a:lnSpc>
                <a:spcPct val="100000"/>
              </a:lnSpc>
              <a:spcBef>
                <a:spcPts val="0"/>
              </a:spcBef>
            </a:pPr>
            <a:r>
              <a:rPr lang="en-IN" dirty="0">
                <a:cs typeface="Calibri"/>
              </a:rPr>
              <a:t>      </a:t>
            </a:r>
            <a:r>
              <a:rPr lang="en-IN" b="1" dirty="0">
                <a:cs typeface="Calibri"/>
              </a:rPr>
              <a:t>Data Lake </a:t>
            </a:r>
            <a:endParaRPr lang="en-US" b="1" dirty="0">
              <a:cs typeface="Calibri"/>
            </a:endParaRPr>
          </a:p>
          <a:p>
            <a:pPr marL="342900" indent="-342900">
              <a:lnSpc>
                <a:spcPct val="100000"/>
              </a:lnSpc>
              <a:spcBef>
                <a:spcPts val="0"/>
              </a:spcBef>
              <a:buFont typeface="Wingdings"/>
              <a:buChar char="Ø"/>
            </a:pPr>
            <a:r>
              <a:rPr lang="en-IN" dirty="0">
                <a:cs typeface="Calibri"/>
              </a:rPr>
              <a:t> </a:t>
            </a:r>
            <a:r>
              <a:rPr lang="en-IN" dirty="0">
                <a:ea typeface="+mn-lt"/>
                <a:cs typeface="+mn-lt"/>
              </a:rPr>
              <a:t>It is central storage repository used to store a vast amount of raw, granular data in its native format. It is a single store repository containing structured data, semi-structured data, and unstructured data.</a:t>
            </a:r>
            <a:endParaRPr lang="en-US">
              <a:ea typeface="+mn-lt"/>
              <a:cs typeface="+mn-lt"/>
            </a:endParaRPr>
          </a:p>
          <a:p>
            <a:pPr marL="342900" indent="-342900">
              <a:lnSpc>
                <a:spcPct val="100000"/>
              </a:lnSpc>
              <a:spcBef>
                <a:spcPts val="0"/>
              </a:spcBef>
              <a:buFont typeface="Wingdings"/>
              <a:buChar char="Ø"/>
            </a:pPr>
            <a:endParaRPr lang="en-IN" dirty="0">
              <a:ea typeface="+mn-lt"/>
              <a:cs typeface="+mn-lt"/>
            </a:endParaRPr>
          </a:p>
          <a:p>
            <a:pPr>
              <a:lnSpc>
                <a:spcPct val="100000"/>
              </a:lnSpc>
              <a:spcBef>
                <a:spcPts val="0"/>
              </a:spcBef>
            </a:pPr>
            <a:r>
              <a:rPr lang="en-IN" dirty="0">
                <a:ea typeface="+mn-lt"/>
                <a:cs typeface="+mn-lt"/>
              </a:rPr>
              <a:t>     </a:t>
            </a:r>
            <a:r>
              <a:rPr lang="en-IN" b="1" dirty="0">
                <a:ea typeface="+mn-lt"/>
                <a:cs typeface="+mn-lt"/>
              </a:rPr>
              <a:t>Data warehouse </a:t>
            </a:r>
          </a:p>
          <a:p>
            <a:pPr marL="342900" indent="-342900">
              <a:lnSpc>
                <a:spcPct val="100000"/>
              </a:lnSpc>
              <a:spcBef>
                <a:spcPts val="0"/>
              </a:spcBef>
              <a:buFont typeface="Wingdings"/>
              <a:buChar char="Ø"/>
            </a:pPr>
            <a:r>
              <a:rPr lang="en-IN" dirty="0">
                <a:ea typeface="+mn-lt"/>
                <a:cs typeface="+mn-lt"/>
              </a:rPr>
              <a:t>It is centralized repository of data that is specifically designed to support business intelligence (BI) activities such as reporting and analysis. It typically stores data from multiple sources, which is then transformed into a consistent format for analysis.</a:t>
            </a:r>
            <a:endParaRPr lang="en-IN">
              <a:cs typeface="Calibri"/>
            </a:endParaRPr>
          </a:p>
          <a:p>
            <a:pPr marL="342900" indent="-342900">
              <a:lnSpc>
                <a:spcPct val="100000"/>
              </a:lnSpc>
              <a:spcBef>
                <a:spcPts val="0"/>
              </a:spcBef>
              <a:buFont typeface="Wingdings"/>
              <a:buChar char="Ø"/>
            </a:pPr>
            <a:endParaRPr lang="en-IN" dirty="0">
              <a:ea typeface="+mn-lt"/>
              <a:cs typeface="+mn-lt"/>
            </a:endParaRPr>
          </a:p>
          <a:p>
            <a:pPr>
              <a:lnSpc>
                <a:spcPct val="100000"/>
              </a:lnSpc>
              <a:spcBef>
                <a:spcPts val="0"/>
              </a:spcBef>
            </a:pPr>
            <a:r>
              <a:rPr lang="en-IN" dirty="0">
                <a:ea typeface="+mn-lt"/>
                <a:cs typeface="+mn-lt"/>
              </a:rPr>
              <a:t>     </a:t>
            </a:r>
            <a:r>
              <a:rPr lang="en-IN" b="1" dirty="0">
                <a:ea typeface="+mn-lt"/>
                <a:cs typeface="+mn-lt"/>
              </a:rPr>
              <a:t>Data mart </a:t>
            </a:r>
          </a:p>
          <a:p>
            <a:pPr marL="342900" indent="-342900">
              <a:lnSpc>
                <a:spcPct val="100000"/>
              </a:lnSpc>
              <a:spcBef>
                <a:spcPts val="0"/>
              </a:spcBef>
              <a:buFont typeface="Wingdings"/>
              <a:buChar char="Ø"/>
            </a:pPr>
            <a:r>
              <a:rPr lang="en-IN" dirty="0">
                <a:ea typeface="+mn-lt"/>
                <a:cs typeface="+mn-lt"/>
              </a:rPr>
              <a:t>It is a subset of a data warehouse that is designed to serve a specific business requirement. It contains a subset of data from the larger data warehouse, which is tailored to the needs of the specific business unit.</a:t>
            </a:r>
            <a:endParaRPr lang="en-IN">
              <a:cs typeface="Calibri"/>
            </a:endParaRPr>
          </a:p>
          <a:p>
            <a:pPr>
              <a:lnSpc>
                <a:spcPct val="100000"/>
              </a:lnSpc>
              <a:spcBef>
                <a:spcPts val="0"/>
              </a:spcBef>
            </a:pPr>
            <a:endParaRPr lang="en-IN" dirty="0">
              <a:cs typeface="Calibri" panose="020F0502020204030204"/>
            </a:endParaRPr>
          </a:p>
        </p:txBody>
      </p:sp>
      <p:sp>
        <p:nvSpPr>
          <p:cNvPr id="7" name="Rectangle 6">
            <a:extLst>
              <a:ext uri="{FF2B5EF4-FFF2-40B4-BE49-F238E27FC236}">
                <a16:creationId xmlns:a16="http://schemas.microsoft.com/office/drawing/2014/main" id="{9CD8A919-91FC-8AEB-2C67-09BC9A092BC0}"/>
              </a:ext>
            </a:extLst>
          </p:cNvPr>
          <p:cNvSpPr/>
          <p:nvPr/>
        </p:nvSpPr>
        <p:spPr>
          <a:xfrm>
            <a:off x="100854" y="201168"/>
            <a:ext cx="11822204"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Data Lake, Data warehouse &amp; Data mart</a:t>
            </a:r>
            <a:endParaRPr lang="en-US" dirty="0">
              <a:solidFill>
                <a:schemeClr val="tx1"/>
              </a:solidFill>
            </a:endParaRPr>
          </a:p>
        </p:txBody>
      </p:sp>
    </p:spTree>
    <p:extLst>
      <p:ext uri="{BB962C8B-B14F-4D97-AF65-F5344CB8AC3E}">
        <p14:creationId xmlns:p14="http://schemas.microsoft.com/office/powerpoint/2010/main" val="2533687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1BC88DB-F212-1261-968E-135A6878A40C}"/>
              </a:ext>
            </a:extLst>
          </p:cNvPr>
          <p:cNvSpPr>
            <a:spLocks noGrp="1"/>
          </p:cNvSpPr>
          <p:nvPr>
            <p:ph type="sldNum" sz="quarter" idx="10"/>
          </p:nvPr>
        </p:nvSpPr>
        <p:spPr/>
        <p:txBody>
          <a:bodyPr/>
          <a:lstStyle/>
          <a:p>
            <a:fld id="{87E1C948-A344-491D-8DB0-86668A8521AB}" type="slidenum">
              <a:rPr lang="en-US" smtClean="0"/>
              <a:t>21</a:t>
            </a:fld>
            <a:endParaRPr lang="en-US"/>
          </a:p>
        </p:txBody>
      </p:sp>
      <p:sp>
        <p:nvSpPr>
          <p:cNvPr id="4" name="Text Placeholder 3">
            <a:extLst>
              <a:ext uri="{FF2B5EF4-FFF2-40B4-BE49-F238E27FC236}">
                <a16:creationId xmlns:a16="http://schemas.microsoft.com/office/drawing/2014/main" id="{5C4D54C0-5744-49B6-BAB8-310A2CD8C162}"/>
              </a:ext>
            </a:extLst>
          </p:cNvPr>
          <p:cNvSpPr>
            <a:spLocks noGrp="1"/>
          </p:cNvSpPr>
          <p:nvPr>
            <p:ph type="body" sz="quarter" idx="11"/>
          </p:nvPr>
        </p:nvSpPr>
        <p:spPr>
          <a:xfrm>
            <a:off x="296116" y="833158"/>
            <a:ext cx="11889441" cy="5118193"/>
          </a:xfrm>
        </p:spPr>
        <p:txBody>
          <a:bodyPr lIns="91440" tIns="45720" rIns="91440" bIns="45720" anchor="t"/>
          <a:lstStyle/>
          <a:p>
            <a:pPr>
              <a:lnSpc>
                <a:spcPct val="100000"/>
              </a:lnSpc>
              <a:spcBef>
                <a:spcPts val="0"/>
              </a:spcBef>
            </a:pPr>
            <a:r>
              <a:rPr lang="en-IN" b="1" dirty="0">
                <a:ea typeface="+mn-lt"/>
                <a:cs typeface="+mn-lt"/>
              </a:rPr>
              <a:t>Lakehouse</a:t>
            </a:r>
            <a:endParaRPr lang="en-US" b="1">
              <a:cs typeface="Calibri"/>
            </a:endParaRPr>
          </a:p>
          <a:p>
            <a:pPr marL="342900" indent="-342900">
              <a:lnSpc>
                <a:spcPct val="100000"/>
              </a:lnSpc>
              <a:spcBef>
                <a:spcPts val="0"/>
              </a:spcBef>
              <a:buFont typeface="Wingdings,Sans-Serif"/>
              <a:buChar char="Ø"/>
            </a:pPr>
            <a:r>
              <a:rPr lang="en-IN" dirty="0">
                <a:cs typeface="Calibri"/>
              </a:rPr>
              <a:t>It is a new concept that combines the best features of both data lakes and data warehouses. </a:t>
            </a:r>
            <a:endParaRPr lang="en-IN" dirty="0">
              <a:ea typeface="+mn-lt"/>
              <a:cs typeface="+mn-lt"/>
            </a:endParaRPr>
          </a:p>
          <a:p>
            <a:pPr marL="342900" indent="-342900">
              <a:lnSpc>
                <a:spcPct val="100000"/>
              </a:lnSpc>
              <a:spcBef>
                <a:spcPts val="0"/>
              </a:spcBef>
              <a:buFont typeface="Wingdings,Sans-Serif"/>
              <a:buChar char="Ø"/>
            </a:pPr>
            <a:r>
              <a:rPr lang="en-IN" dirty="0">
                <a:ea typeface="+mn-lt"/>
                <a:cs typeface="+mn-lt"/>
              </a:rPr>
              <a:t>It’s a new type of big data storage architecture for organized, semi-structured, and/or unstructured data. </a:t>
            </a:r>
          </a:p>
          <a:p>
            <a:pPr marL="342900" indent="-342900">
              <a:lnSpc>
                <a:spcPct val="100000"/>
              </a:lnSpc>
              <a:spcBef>
                <a:spcPts val="0"/>
              </a:spcBef>
              <a:buFont typeface="Wingdings,Sans-Serif"/>
              <a:buChar char="Ø"/>
            </a:pPr>
            <a:r>
              <a:rPr lang="en-IN" dirty="0">
                <a:ea typeface="+mn-lt"/>
                <a:cs typeface="+mn-lt"/>
              </a:rPr>
              <a:t>Data can be stored in a single location and is suitable for ML and BI, as well as data streaming. </a:t>
            </a:r>
            <a:endParaRPr lang="en-IN">
              <a:ea typeface="+mn-lt"/>
              <a:cs typeface="+mn-lt"/>
            </a:endParaRPr>
          </a:p>
          <a:p>
            <a:pPr marL="342900" indent="-342900">
              <a:lnSpc>
                <a:spcPct val="100000"/>
              </a:lnSpc>
              <a:spcBef>
                <a:spcPts val="0"/>
              </a:spcBef>
              <a:buFont typeface="Wingdings,Sans-Serif"/>
              <a:buChar char="Ø"/>
            </a:pPr>
            <a:r>
              <a:rPr lang="en-IN" dirty="0">
                <a:ea typeface="+mn-lt"/>
                <a:cs typeface="+mn-lt"/>
              </a:rPr>
              <a:t>Added features include version history, ACID transactions, and data governance, features that are typical in a data warehouse, but are generally lacking in a data lake.</a:t>
            </a:r>
          </a:p>
          <a:p>
            <a:pPr>
              <a:lnSpc>
                <a:spcPct val="100000"/>
              </a:lnSpc>
              <a:spcBef>
                <a:spcPts val="0"/>
              </a:spcBef>
            </a:pPr>
            <a:endParaRPr lang="en-IN" dirty="0">
              <a:cs typeface="Calibri"/>
            </a:endParaRPr>
          </a:p>
          <a:p>
            <a:pPr>
              <a:lnSpc>
                <a:spcPct val="100000"/>
              </a:lnSpc>
              <a:spcBef>
                <a:spcPts val="0"/>
              </a:spcBef>
            </a:pPr>
            <a:r>
              <a:rPr lang="en-IN" b="1" dirty="0">
                <a:cs typeface="Calibri"/>
              </a:rPr>
              <a:t>Data mesh</a:t>
            </a:r>
          </a:p>
          <a:p>
            <a:pPr>
              <a:lnSpc>
                <a:spcPct val="100000"/>
              </a:lnSpc>
              <a:spcBef>
                <a:spcPts val="0"/>
              </a:spcBef>
            </a:pPr>
            <a:r>
              <a:rPr lang="en-IN" dirty="0">
                <a:ea typeface="+mn-lt"/>
                <a:cs typeface="+mn-lt"/>
              </a:rPr>
              <a:t>A data mesh is a decentralized data architecture that organizes data by a specific business domain providing more ownership to the producers of a given dataset.</a:t>
            </a:r>
          </a:p>
        </p:txBody>
      </p:sp>
      <p:sp>
        <p:nvSpPr>
          <p:cNvPr id="6" name="Rectangle 5">
            <a:extLst>
              <a:ext uri="{FF2B5EF4-FFF2-40B4-BE49-F238E27FC236}">
                <a16:creationId xmlns:a16="http://schemas.microsoft.com/office/drawing/2014/main" id="{320EBFEF-FBC7-43FE-35CF-F7ED4F6F4C11}"/>
              </a:ext>
            </a:extLst>
          </p:cNvPr>
          <p:cNvSpPr/>
          <p:nvPr/>
        </p:nvSpPr>
        <p:spPr>
          <a:xfrm>
            <a:off x="302559" y="201168"/>
            <a:ext cx="1162049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Lakehouse &amp; Data mesh</a:t>
            </a:r>
            <a:endParaRPr lang="en-US" dirty="0">
              <a:solidFill>
                <a:schemeClr val="tx1"/>
              </a:solidFill>
            </a:endParaRPr>
          </a:p>
        </p:txBody>
      </p:sp>
    </p:spTree>
    <p:extLst>
      <p:ext uri="{BB962C8B-B14F-4D97-AF65-F5344CB8AC3E}">
        <p14:creationId xmlns:p14="http://schemas.microsoft.com/office/powerpoint/2010/main" val="3167087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182C7D3-F59A-C75C-7AE1-EA68088EBF3E}"/>
              </a:ext>
            </a:extLst>
          </p:cNvPr>
          <p:cNvSpPr>
            <a:spLocks noGrp="1"/>
          </p:cNvSpPr>
          <p:nvPr>
            <p:ph type="sldNum" sz="quarter" idx="10"/>
          </p:nvPr>
        </p:nvSpPr>
        <p:spPr/>
        <p:txBody>
          <a:bodyPr/>
          <a:lstStyle/>
          <a:p>
            <a:fld id="{87E1C948-A344-491D-8DB0-86668A8521AB}" type="slidenum">
              <a:rPr lang="en-US" smtClean="0"/>
              <a:t>22</a:t>
            </a:fld>
            <a:endParaRPr lang="en-US"/>
          </a:p>
        </p:txBody>
      </p:sp>
      <p:graphicFrame>
        <p:nvGraphicFramePr>
          <p:cNvPr id="6" name="Table 5">
            <a:extLst>
              <a:ext uri="{FF2B5EF4-FFF2-40B4-BE49-F238E27FC236}">
                <a16:creationId xmlns:a16="http://schemas.microsoft.com/office/drawing/2014/main" id="{746D8C7A-A1F3-A8C4-959F-2E82C27370B9}"/>
              </a:ext>
            </a:extLst>
          </p:cNvPr>
          <p:cNvGraphicFramePr>
            <a:graphicFrameLocks noGrp="1"/>
          </p:cNvGraphicFramePr>
          <p:nvPr>
            <p:extLst>
              <p:ext uri="{D42A27DB-BD31-4B8C-83A1-F6EECF244321}">
                <p14:modId xmlns:p14="http://schemas.microsoft.com/office/powerpoint/2010/main" val="3123231530"/>
              </p:ext>
            </p:extLst>
          </p:nvPr>
        </p:nvGraphicFramePr>
        <p:xfrm>
          <a:off x="313764" y="896470"/>
          <a:ext cx="11586868" cy="5610112"/>
        </p:xfrm>
        <a:graphic>
          <a:graphicData uri="http://schemas.openxmlformats.org/drawingml/2006/table">
            <a:tbl>
              <a:tblPr firstRow="1" bandRow="1">
                <a:tableStyleId>{5C22544A-7EE6-4342-B048-85BDC9FD1C3A}</a:tableStyleId>
              </a:tblPr>
              <a:tblGrid>
                <a:gridCol w="2896717">
                  <a:extLst>
                    <a:ext uri="{9D8B030D-6E8A-4147-A177-3AD203B41FA5}">
                      <a16:colId xmlns:a16="http://schemas.microsoft.com/office/drawing/2014/main" val="265298074"/>
                    </a:ext>
                  </a:extLst>
                </a:gridCol>
                <a:gridCol w="2896717">
                  <a:extLst>
                    <a:ext uri="{9D8B030D-6E8A-4147-A177-3AD203B41FA5}">
                      <a16:colId xmlns:a16="http://schemas.microsoft.com/office/drawing/2014/main" val="3059646802"/>
                    </a:ext>
                  </a:extLst>
                </a:gridCol>
                <a:gridCol w="2896717">
                  <a:extLst>
                    <a:ext uri="{9D8B030D-6E8A-4147-A177-3AD203B41FA5}">
                      <a16:colId xmlns:a16="http://schemas.microsoft.com/office/drawing/2014/main" val="279315069"/>
                    </a:ext>
                  </a:extLst>
                </a:gridCol>
                <a:gridCol w="2896717">
                  <a:extLst>
                    <a:ext uri="{9D8B030D-6E8A-4147-A177-3AD203B41FA5}">
                      <a16:colId xmlns:a16="http://schemas.microsoft.com/office/drawing/2014/main" val="629913222"/>
                    </a:ext>
                  </a:extLst>
                </a:gridCol>
              </a:tblGrid>
              <a:tr h="672352">
                <a:tc>
                  <a:txBody>
                    <a:bodyPr/>
                    <a:lstStyle/>
                    <a:p>
                      <a:r>
                        <a:rPr lang="en-US" sz="2000" dirty="0">
                          <a:effectLst/>
                          <a:latin typeface="Calibri"/>
                        </a:rPr>
                        <a:t>Features</a:t>
                      </a:r>
                    </a:p>
                  </a:txBody>
                  <a:tcPr anchor="ctr"/>
                </a:tc>
                <a:tc>
                  <a:txBody>
                    <a:bodyPr/>
                    <a:lstStyle/>
                    <a:p>
                      <a:pPr lvl="0">
                        <a:buNone/>
                      </a:pPr>
                      <a:r>
                        <a:rPr lang="en-US" sz="2000" dirty="0">
                          <a:effectLst/>
                          <a:latin typeface="Calibri"/>
                        </a:rPr>
                        <a:t>Data lakes</a:t>
                      </a:r>
                      <a:endParaRPr lang="en-US" sz="2000">
                        <a:latin typeface="Calibri"/>
                      </a:endParaRPr>
                    </a:p>
                  </a:txBody>
                  <a:tcPr anchor="ctr"/>
                </a:tc>
                <a:tc>
                  <a:txBody>
                    <a:bodyPr/>
                    <a:lstStyle/>
                    <a:p>
                      <a:pPr lvl="0">
                        <a:buNone/>
                      </a:pPr>
                      <a:r>
                        <a:rPr lang="en-US" sz="2000" dirty="0">
                          <a:effectLst/>
                          <a:latin typeface="Calibri"/>
                        </a:rPr>
                        <a:t>Data warehouses</a:t>
                      </a:r>
                      <a:endParaRPr lang="en-US" sz="2000">
                        <a:latin typeface="Calibri"/>
                      </a:endParaRPr>
                    </a:p>
                  </a:txBody>
                  <a:tcPr anchor="ctr"/>
                </a:tc>
                <a:tc>
                  <a:txBody>
                    <a:bodyPr/>
                    <a:lstStyle/>
                    <a:p>
                      <a:pPr lvl="0">
                        <a:buNone/>
                      </a:pPr>
                      <a:r>
                        <a:rPr lang="en-US" sz="2000" dirty="0">
                          <a:effectLst/>
                          <a:latin typeface="Calibri"/>
                        </a:rPr>
                        <a:t>Data </a:t>
                      </a:r>
                      <a:r>
                        <a:rPr lang="en-US" sz="2000" dirty="0" err="1">
                          <a:effectLst/>
                          <a:latin typeface="Calibri"/>
                        </a:rPr>
                        <a:t>lakehouses</a:t>
                      </a:r>
                      <a:endParaRPr lang="en-US" sz="2000">
                        <a:latin typeface="Calibri"/>
                      </a:endParaRPr>
                    </a:p>
                  </a:txBody>
                  <a:tcPr/>
                </a:tc>
                <a:extLst>
                  <a:ext uri="{0D108BD9-81ED-4DB2-BD59-A6C34878D82A}">
                    <a16:rowId xmlns:a16="http://schemas.microsoft.com/office/drawing/2014/main" val="1880073972"/>
                  </a:ext>
                </a:extLst>
              </a:tr>
              <a:tr h="556498">
                <a:tc>
                  <a:txBody>
                    <a:bodyPr/>
                    <a:lstStyle/>
                    <a:p>
                      <a:r>
                        <a:rPr lang="en-US" sz="2000" dirty="0">
                          <a:effectLst/>
                          <a:latin typeface="Calibri"/>
                        </a:rPr>
                        <a:t>Type of data</a:t>
                      </a:r>
                    </a:p>
                  </a:txBody>
                  <a:tcPr anchor="ctr"/>
                </a:tc>
                <a:tc>
                  <a:txBody>
                    <a:bodyPr/>
                    <a:lstStyle/>
                    <a:p>
                      <a:r>
                        <a:rPr lang="en-US" sz="2000" dirty="0">
                          <a:effectLst/>
                          <a:latin typeface="Calibri"/>
                        </a:rPr>
                        <a:t>Semi-structured and unstructured data</a:t>
                      </a:r>
                    </a:p>
                  </a:txBody>
                  <a:tcPr anchor="ctr"/>
                </a:tc>
                <a:tc>
                  <a:txBody>
                    <a:bodyPr/>
                    <a:lstStyle/>
                    <a:p>
                      <a:r>
                        <a:rPr lang="en-US" sz="2000" dirty="0">
                          <a:effectLst/>
                          <a:latin typeface="Calibri"/>
                        </a:rPr>
                        <a:t>Structured data</a:t>
                      </a:r>
                    </a:p>
                  </a:txBody>
                  <a:tcPr anchor="ctr"/>
                </a:tc>
                <a:tc>
                  <a:txBody>
                    <a:bodyPr/>
                    <a:lstStyle/>
                    <a:p>
                      <a:r>
                        <a:rPr lang="en-US" sz="2000" dirty="0">
                          <a:effectLst/>
                          <a:latin typeface="Calibri"/>
                        </a:rPr>
                        <a:t>Structured, semi-structured, and unstructured data</a:t>
                      </a:r>
                    </a:p>
                  </a:txBody>
                  <a:tcPr anchor="ctr"/>
                </a:tc>
                <a:extLst>
                  <a:ext uri="{0D108BD9-81ED-4DB2-BD59-A6C34878D82A}">
                    <a16:rowId xmlns:a16="http://schemas.microsoft.com/office/drawing/2014/main" val="3630872999"/>
                  </a:ext>
                </a:extLst>
              </a:tr>
              <a:tr h="797145">
                <a:tc>
                  <a:txBody>
                    <a:bodyPr/>
                    <a:lstStyle/>
                    <a:p>
                      <a:r>
                        <a:rPr lang="en-US" sz="2000" dirty="0">
                          <a:effectLst/>
                          <a:latin typeface="Calibri"/>
                        </a:rPr>
                        <a:t>Purpose</a:t>
                      </a:r>
                    </a:p>
                  </a:txBody>
                  <a:tcPr anchor="ctr"/>
                </a:tc>
                <a:tc>
                  <a:txBody>
                    <a:bodyPr/>
                    <a:lstStyle/>
                    <a:p>
                      <a:r>
                        <a:rPr lang="en-US" sz="2000" dirty="0">
                          <a:effectLst/>
                          <a:latin typeface="Calibri"/>
                        </a:rPr>
                        <a:t>Applicable for machine learning and artificial intelligence tasks</a:t>
                      </a:r>
                    </a:p>
                  </a:txBody>
                  <a:tcPr anchor="ctr"/>
                </a:tc>
                <a:tc>
                  <a:txBody>
                    <a:bodyPr/>
                    <a:lstStyle/>
                    <a:p>
                      <a:r>
                        <a:rPr lang="en-US" sz="2000" dirty="0">
                          <a:effectLst/>
                          <a:latin typeface="Calibri"/>
                        </a:rPr>
                        <a:t>Best for data analytics and BI, but limited to particular problem-solving</a:t>
                      </a:r>
                    </a:p>
                  </a:txBody>
                  <a:tcPr anchor="ctr"/>
                </a:tc>
                <a:tc>
                  <a:txBody>
                    <a:bodyPr/>
                    <a:lstStyle/>
                    <a:p>
                      <a:r>
                        <a:rPr lang="en-US" sz="2000" dirty="0">
                          <a:effectLst/>
                          <a:latin typeface="Calibri"/>
                        </a:rPr>
                        <a:t>Flexible storage, can be used for research, data analytics and ML</a:t>
                      </a:r>
                    </a:p>
                  </a:txBody>
                  <a:tcPr anchor="ctr"/>
                </a:tc>
                <a:extLst>
                  <a:ext uri="{0D108BD9-81ED-4DB2-BD59-A6C34878D82A}">
                    <a16:rowId xmlns:a16="http://schemas.microsoft.com/office/drawing/2014/main" val="2178588311"/>
                  </a:ext>
                </a:extLst>
              </a:tr>
              <a:tr h="797145">
                <a:tc>
                  <a:txBody>
                    <a:bodyPr/>
                    <a:lstStyle/>
                    <a:p>
                      <a:r>
                        <a:rPr lang="en-US" sz="2000" dirty="0">
                          <a:effectLst/>
                          <a:latin typeface="Calibri"/>
                        </a:rPr>
                        <a:t>ACID compliance</a:t>
                      </a:r>
                    </a:p>
                  </a:txBody>
                  <a:tcPr anchor="ctr"/>
                </a:tc>
                <a:tc>
                  <a:txBody>
                    <a:bodyPr/>
                    <a:lstStyle/>
                    <a:p>
                      <a:r>
                        <a:rPr lang="en-US" sz="2000" dirty="0">
                          <a:effectLst/>
                          <a:latin typeface="Calibri"/>
                        </a:rPr>
                        <a:t>Non-ACID compliant: data integrity issues</a:t>
                      </a:r>
                    </a:p>
                  </a:txBody>
                  <a:tcPr anchor="ctr"/>
                </a:tc>
                <a:tc>
                  <a:txBody>
                    <a:bodyPr/>
                    <a:lstStyle/>
                    <a:p>
                      <a:r>
                        <a:rPr lang="en-US" sz="2000" dirty="0">
                          <a:effectLst/>
                          <a:latin typeface="Calibri"/>
                        </a:rPr>
                        <a:t>ACID-compliant: ensures the integrity of data</a:t>
                      </a:r>
                    </a:p>
                  </a:txBody>
                  <a:tcPr anchor="ctr"/>
                </a:tc>
                <a:tc>
                  <a:txBody>
                    <a:bodyPr/>
                    <a:lstStyle/>
                    <a:p>
                      <a:r>
                        <a:rPr lang="en-US" sz="2000" dirty="0">
                          <a:effectLst/>
                          <a:latin typeface="Calibri"/>
                        </a:rPr>
                        <a:t>ACID-compliant: ensures consistency of data read and written by multiple sources</a:t>
                      </a:r>
                    </a:p>
                  </a:txBody>
                  <a:tcPr anchor="ctr"/>
                </a:tc>
                <a:extLst>
                  <a:ext uri="{0D108BD9-81ED-4DB2-BD59-A6C34878D82A}">
                    <a16:rowId xmlns:a16="http://schemas.microsoft.com/office/drawing/2014/main" val="3482878859"/>
                  </a:ext>
                </a:extLst>
              </a:tr>
              <a:tr h="797145">
                <a:tc>
                  <a:txBody>
                    <a:bodyPr/>
                    <a:lstStyle/>
                    <a:p>
                      <a:r>
                        <a:rPr lang="en-US" sz="2000" dirty="0">
                          <a:effectLst/>
                          <a:latin typeface="Calibri"/>
                        </a:rPr>
                        <a:t>Cost of storage</a:t>
                      </a:r>
                    </a:p>
                  </a:txBody>
                  <a:tcPr anchor="ctr"/>
                </a:tc>
                <a:tc>
                  <a:txBody>
                    <a:bodyPr/>
                    <a:lstStyle/>
                    <a:p>
                      <a:r>
                        <a:rPr lang="en-US" sz="2000" dirty="0">
                          <a:effectLst/>
                          <a:latin typeface="Calibri"/>
                        </a:rPr>
                        <a:t>Cost-effective, fast, flexible</a:t>
                      </a:r>
                    </a:p>
                  </a:txBody>
                  <a:tcPr anchor="ctr"/>
                </a:tc>
                <a:tc>
                  <a:txBody>
                    <a:bodyPr/>
                    <a:lstStyle/>
                    <a:p>
                      <a:r>
                        <a:rPr lang="en-US" sz="2000" dirty="0">
                          <a:effectLst/>
                          <a:latin typeface="Calibri"/>
                        </a:rPr>
                        <a:t>Expensive, time-consuming</a:t>
                      </a:r>
                    </a:p>
                  </a:txBody>
                  <a:tcPr anchor="ctr"/>
                </a:tc>
                <a:tc>
                  <a:txBody>
                    <a:bodyPr/>
                    <a:lstStyle/>
                    <a:p>
                      <a:r>
                        <a:rPr lang="en-US" sz="2000" dirty="0">
                          <a:effectLst/>
                          <a:latin typeface="Calibri"/>
                        </a:rPr>
                        <a:t>Cost-effective, easy, allows for a lot of flexibility, reduced data duplication</a:t>
                      </a:r>
                    </a:p>
                  </a:txBody>
                  <a:tcPr anchor="ctr"/>
                </a:tc>
                <a:extLst>
                  <a:ext uri="{0D108BD9-81ED-4DB2-BD59-A6C34878D82A}">
                    <a16:rowId xmlns:a16="http://schemas.microsoft.com/office/drawing/2014/main" val="382455384"/>
                  </a:ext>
                </a:extLst>
              </a:tr>
            </a:tbl>
          </a:graphicData>
        </a:graphic>
      </p:graphicFrame>
      <p:sp>
        <p:nvSpPr>
          <p:cNvPr id="10" name="Rectangle 9">
            <a:extLst>
              <a:ext uri="{FF2B5EF4-FFF2-40B4-BE49-F238E27FC236}">
                <a16:creationId xmlns:a16="http://schemas.microsoft.com/office/drawing/2014/main" id="{B87144DD-5C21-F2A4-3379-85E1FE1B0442}"/>
              </a:ext>
            </a:extLst>
          </p:cNvPr>
          <p:cNvSpPr/>
          <p:nvPr/>
        </p:nvSpPr>
        <p:spPr>
          <a:xfrm>
            <a:off x="302559" y="201168"/>
            <a:ext cx="1162049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Difference between Data Lake, Data warehouse &amp; Data </a:t>
            </a:r>
            <a:r>
              <a:rPr lang="en-IN" sz="2400" dirty="0" err="1">
                <a:ln w="0"/>
                <a:solidFill>
                  <a:schemeClr val="tx1"/>
                </a:solidFill>
                <a:effectLst>
                  <a:outerShdw blurRad="38100" dist="19050" dir="2700000" algn="tl" rotWithShape="0">
                    <a:schemeClr val="dk1">
                      <a:alpha val="40000"/>
                    </a:schemeClr>
                  </a:outerShdw>
                </a:effectLst>
              </a:rPr>
              <a:t>lakehouse</a:t>
            </a:r>
            <a:endParaRPr lang="en-US" dirty="0" err="1">
              <a:solidFill>
                <a:schemeClr val="tx1"/>
              </a:solidFill>
            </a:endParaRPr>
          </a:p>
        </p:txBody>
      </p:sp>
    </p:spTree>
    <p:extLst>
      <p:ext uri="{BB962C8B-B14F-4D97-AF65-F5344CB8AC3E}">
        <p14:creationId xmlns:p14="http://schemas.microsoft.com/office/powerpoint/2010/main" val="1942730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23</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Technologies for Processing </a:t>
            </a:r>
            <a:r>
              <a:rPr lang="en-IN" sz="2400">
                <a:ln w="0"/>
                <a:solidFill>
                  <a:schemeClr val="tx1"/>
                </a:solidFill>
                <a:effectLst>
                  <a:outerShdw blurRad="38100" dist="19050" dir="2700000" algn="tl" rotWithShape="0">
                    <a:schemeClr val="dk1">
                      <a:alpha val="40000"/>
                    </a:schemeClr>
                  </a:outerShdw>
                </a:effectLst>
              </a:rPr>
              <a:t>Big Data</a:t>
            </a:r>
            <a:endParaRPr lang="en-IN" sz="2400" dirty="0">
              <a:ln w="0"/>
              <a:solidFill>
                <a:schemeClr val="tx1"/>
              </a:solidFill>
              <a:effectLst>
                <a:outerShdw blurRad="38100" dist="19050" dir="2700000" algn="tl" rotWithShape="0">
                  <a:schemeClr val="dk1">
                    <a:alpha val="40000"/>
                  </a:schemeClr>
                </a:outerShdw>
              </a:effectLst>
            </a:endParaRPr>
          </a:p>
        </p:txBody>
      </p:sp>
      <p:sp>
        <p:nvSpPr>
          <p:cNvPr id="2" name="TextBox 1">
            <a:extLst>
              <a:ext uri="{FF2B5EF4-FFF2-40B4-BE49-F238E27FC236}">
                <a16:creationId xmlns:a16="http://schemas.microsoft.com/office/drawing/2014/main" id="{A662D49E-404C-ABBD-ADEC-9A3F0082A608}"/>
              </a:ext>
            </a:extLst>
          </p:cNvPr>
          <p:cNvSpPr txBox="1"/>
          <p:nvPr/>
        </p:nvSpPr>
        <p:spPr>
          <a:xfrm>
            <a:off x="537882" y="924485"/>
            <a:ext cx="11211483" cy="73866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400" dirty="0">
                <a:solidFill>
                  <a:srgbClr val="444444"/>
                </a:solidFill>
                <a:latin typeface="Calibri"/>
                <a:ea typeface="Raleway"/>
                <a:cs typeface="Raleway"/>
              </a:rPr>
              <a:t>It is a combination of techniques, tools, and knowledge for collecting and analyzing data.</a:t>
            </a:r>
          </a:p>
          <a:p>
            <a:r>
              <a:rPr lang="en-US" sz="2400" dirty="0">
                <a:solidFill>
                  <a:srgbClr val="444444"/>
                </a:solidFill>
                <a:latin typeface="Calibri"/>
                <a:ea typeface="Raleway"/>
                <a:cs typeface="Raleway"/>
              </a:rPr>
              <a:t>The purpose is to gain insights that lead to better decisions and improved business results.</a:t>
            </a:r>
            <a:endParaRPr lang="en-US" sz="2400" spc="-50" dirty="0">
              <a:solidFill>
                <a:schemeClr val="tx2"/>
              </a:solidFill>
              <a:latin typeface="Calibri"/>
              <a:cs typeface="Segoe UI"/>
            </a:endParaRPr>
          </a:p>
        </p:txBody>
      </p:sp>
      <p:pic>
        <p:nvPicPr>
          <p:cNvPr id="4" name="Picture 6" descr="A picture containing text&#10;&#10;Description automatically generated">
            <a:extLst>
              <a:ext uri="{FF2B5EF4-FFF2-40B4-BE49-F238E27FC236}">
                <a16:creationId xmlns:a16="http://schemas.microsoft.com/office/drawing/2014/main" id="{4AC696B8-5A1E-628D-94F5-150121701CCE}"/>
              </a:ext>
            </a:extLst>
          </p:cNvPr>
          <p:cNvPicPr>
            <a:picLocks noChangeAspect="1"/>
          </p:cNvPicPr>
          <p:nvPr/>
        </p:nvPicPr>
        <p:blipFill>
          <a:blip r:embed="rId2"/>
          <a:stretch>
            <a:fillRect/>
          </a:stretch>
        </p:blipFill>
        <p:spPr>
          <a:xfrm>
            <a:off x="2180666" y="1714498"/>
            <a:ext cx="8928845" cy="4560799"/>
          </a:xfrm>
          <a:prstGeom prst="rect">
            <a:avLst/>
          </a:prstGeom>
        </p:spPr>
      </p:pic>
    </p:spTree>
    <p:extLst>
      <p:ext uri="{BB962C8B-B14F-4D97-AF65-F5344CB8AC3E}">
        <p14:creationId xmlns:p14="http://schemas.microsoft.com/office/powerpoint/2010/main" val="1141387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24</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Technologies for Processing </a:t>
            </a:r>
            <a:r>
              <a:rPr lang="en-IN" sz="2400">
                <a:ln w="0"/>
                <a:solidFill>
                  <a:schemeClr val="tx1"/>
                </a:solidFill>
                <a:effectLst>
                  <a:outerShdw blurRad="38100" dist="19050" dir="2700000" algn="tl" rotWithShape="0">
                    <a:schemeClr val="dk1">
                      <a:alpha val="40000"/>
                    </a:schemeClr>
                  </a:outerShdw>
                </a:effectLst>
              </a:rPr>
              <a:t>Big Data</a:t>
            </a:r>
            <a:endParaRPr lang="en-IN" sz="2400" dirty="0">
              <a:ln w="0"/>
              <a:solidFill>
                <a:schemeClr val="tx1"/>
              </a:solidFill>
              <a:effectLst>
                <a:outerShdw blurRad="38100" dist="19050" dir="2700000" algn="tl" rotWithShape="0">
                  <a:schemeClr val="dk1">
                    <a:alpha val="40000"/>
                  </a:schemeClr>
                </a:outerShdw>
              </a:effectLst>
            </a:endParaRPr>
          </a:p>
        </p:txBody>
      </p:sp>
      <p:sp>
        <p:nvSpPr>
          <p:cNvPr id="2" name="TextBox 1">
            <a:extLst>
              <a:ext uri="{FF2B5EF4-FFF2-40B4-BE49-F238E27FC236}">
                <a16:creationId xmlns:a16="http://schemas.microsoft.com/office/drawing/2014/main" id="{A662D49E-404C-ABBD-ADEC-9A3F0082A608}"/>
              </a:ext>
            </a:extLst>
          </p:cNvPr>
          <p:cNvSpPr txBox="1"/>
          <p:nvPr/>
        </p:nvSpPr>
        <p:spPr>
          <a:xfrm>
            <a:off x="537882" y="1025338"/>
            <a:ext cx="11435600" cy="480131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a:buChar char="Ø"/>
            </a:pPr>
            <a:r>
              <a:rPr lang="en-US" sz="2400" dirty="0">
                <a:solidFill>
                  <a:schemeClr val="tx2"/>
                </a:solidFill>
                <a:ea typeface="+mn-lt"/>
                <a:cs typeface="+mn-lt"/>
              </a:rPr>
              <a:t>Data Source: It is a location where data is stored and managed. It can be a database, a file, an API, a spreadsheet, or any other system that stores and provides access to data. Data sources can be internal or external to an organization</a:t>
            </a:r>
          </a:p>
          <a:p>
            <a:pPr marL="342900" indent="-342900">
              <a:buFont typeface="Wingdings"/>
              <a:buChar char="Ø"/>
            </a:pPr>
            <a:endParaRPr lang="en-US" sz="2400" dirty="0">
              <a:solidFill>
                <a:schemeClr val="tx2"/>
              </a:solidFill>
              <a:ea typeface="+mn-lt"/>
              <a:cs typeface="+mn-lt"/>
            </a:endParaRPr>
          </a:p>
          <a:p>
            <a:pPr marL="342900" indent="-342900">
              <a:buFont typeface="Wingdings"/>
              <a:buChar char="Ø"/>
            </a:pPr>
            <a:r>
              <a:rPr lang="en-US" sz="2400" dirty="0">
                <a:solidFill>
                  <a:schemeClr val="tx2"/>
                </a:solidFill>
                <a:ea typeface="+mn-lt"/>
                <a:cs typeface="+mn-lt"/>
              </a:rPr>
              <a:t>Data Storage: It is made up of infrastructure that allows users to store the data so that it is convenient to access. Commonly used tools are Apache Hadoop, snowflake and different Cloud storage. </a:t>
            </a:r>
          </a:p>
          <a:p>
            <a:pPr marL="342900" indent="-342900">
              <a:buFont typeface="Wingdings"/>
              <a:buChar char="Ø"/>
            </a:pPr>
            <a:endParaRPr lang="en-US" sz="2400" dirty="0">
              <a:solidFill>
                <a:schemeClr val="tx2"/>
              </a:solidFill>
              <a:ea typeface="+mn-lt"/>
              <a:cs typeface="+mn-lt"/>
            </a:endParaRPr>
          </a:p>
          <a:p>
            <a:pPr marL="342900" indent="-342900">
              <a:buFont typeface="Wingdings"/>
              <a:buChar char="Ø"/>
            </a:pPr>
            <a:r>
              <a:rPr lang="en-US" sz="2400" dirty="0">
                <a:solidFill>
                  <a:schemeClr val="tx2"/>
                </a:solidFill>
                <a:ea typeface="+mn-lt"/>
                <a:cs typeface="+mn-lt"/>
              </a:rPr>
              <a:t>Data mining : It extracts the useful patterns and trends from the raw data. Big data technologies such as </a:t>
            </a:r>
            <a:r>
              <a:rPr lang="en-US" sz="2400" dirty="0" err="1">
                <a:solidFill>
                  <a:schemeClr val="tx2"/>
                </a:solidFill>
                <a:ea typeface="+mn-lt"/>
                <a:cs typeface="+mn-lt"/>
              </a:rPr>
              <a:t>Rapidminer</a:t>
            </a:r>
            <a:r>
              <a:rPr lang="en-US" sz="2400" dirty="0">
                <a:solidFill>
                  <a:schemeClr val="tx2"/>
                </a:solidFill>
                <a:ea typeface="+mn-lt"/>
                <a:cs typeface="+mn-lt"/>
              </a:rPr>
              <a:t> and Presto can turn unstructured and structured data into usable information.</a:t>
            </a:r>
          </a:p>
          <a:p>
            <a:pPr marL="342900" indent="-342900">
              <a:buFont typeface="Wingdings"/>
              <a:buChar char="Ø"/>
            </a:pPr>
            <a:endParaRPr lang="en-US" sz="2400" dirty="0">
              <a:solidFill>
                <a:schemeClr val="tx2"/>
              </a:solidFill>
              <a:ea typeface="+mn-lt"/>
              <a:cs typeface="+mn-lt"/>
            </a:endParaRPr>
          </a:p>
          <a:p>
            <a:endParaRPr lang="en-US" sz="2400" dirty="0">
              <a:solidFill>
                <a:schemeClr val="tx2"/>
              </a:solidFill>
              <a:ea typeface="+mn-lt"/>
              <a:cs typeface="+mn-lt"/>
            </a:endParaRPr>
          </a:p>
        </p:txBody>
      </p:sp>
    </p:spTree>
    <p:extLst>
      <p:ext uri="{BB962C8B-B14F-4D97-AF65-F5344CB8AC3E}">
        <p14:creationId xmlns:p14="http://schemas.microsoft.com/office/powerpoint/2010/main" val="2730082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25</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rPr>
              <a:t>Technologies for Processing </a:t>
            </a:r>
            <a:r>
              <a:rPr lang="en-IN" sz="2400">
                <a:ln w="0"/>
                <a:solidFill>
                  <a:schemeClr val="tx1"/>
                </a:solidFill>
                <a:effectLst>
                  <a:outerShdw blurRad="38100" dist="19050" dir="2700000" algn="tl" rotWithShape="0">
                    <a:schemeClr val="dk1">
                      <a:alpha val="40000"/>
                    </a:schemeClr>
                  </a:outerShdw>
                </a:effectLst>
              </a:rPr>
              <a:t>Big Data</a:t>
            </a:r>
            <a:endParaRPr lang="en-IN" sz="2400" dirty="0">
              <a:ln w="0"/>
              <a:solidFill>
                <a:schemeClr val="tx1"/>
              </a:solidFill>
              <a:effectLst>
                <a:outerShdw blurRad="38100" dist="19050" dir="2700000" algn="tl" rotWithShape="0">
                  <a:schemeClr val="dk1">
                    <a:alpha val="40000"/>
                  </a:schemeClr>
                </a:outerShdw>
              </a:effectLst>
            </a:endParaRPr>
          </a:p>
        </p:txBody>
      </p:sp>
      <p:sp>
        <p:nvSpPr>
          <p:cNvPr id="2" name="TextBox 1">
            <a:extLst>
              <a:ext uri="{FF2B5EF4-FFF2-40B4-BE49-F238E27FC236}">
                <a16:creationId xmlns:a16="http://schemas.microsoft.com/office/drawing/2014/main" id="{A662D49E-404C-ABBD-ADEC-9A3F0082A608}"/>
              </a:ext>
            </a:extLst>
          </p:cNvPr>
          <p:cNvSpPr txBox="1"/>
          <p:nvPr/>
        </p:nvSpPr>
        <p:spPr>
          <a:xfrm>
            <a:off x="381000" y="1103779"/>
            <a:ext cx="11435600" cy="2954655"/>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a:buChar char="Ø"/>
            </a:pPr>
            <a:r>
              <a:rPr lang="en-US" sz="2400" dirty="0">
                <a:solidFill>
                  <a:schemeClr val="tx2"/>
                </a:solidFill>
                <a:ea typeface="+mn-lt"/>
                <a:cs typeface="+mn-lt"/>
              </a:rPr>
              <a:t>Data Analytics: Technologies used to clean and transform data into information that can be used to drive business decisions. Commonly used tools are Apache Spark, Kafka and Hive.</a:t>
            </a:r>
            <a:endParaRPr lang="en-US">
              <a:cs typeface="Calibri" panose="020F0502020204030204"/>
            </a:endParaRPr>
          </a:p>
          <a:p>
            <a:pPr marL="342900" indent="-342900">
              <a:buFont typeface="Wingdings"/>
              <a:buChar char="Ø"/>
            </a:pPr>
            <a:endParaRPr lang="en-US" sz="2400" dirty="0">
              <a:solidFill>
                <a:schemeClr val="tx2"/>
              </a:solidFill>
              <a:cs typeface="Calibri"/>
            </a:endParaRPr>
          </a:p>
          <a:p>
            <a:pPr marL="342900" indent="-342900">
              <a:buFont typeface="Wingdings"/>
              <a:buChar char="Ø"/>
            </a:pPr>
            <a:r>
              <a:rPr lang="en-US" sz="2400" dirty="0">
                <a:solidFill>
                  <a:schemeClr val="tx2"/>
                </a:solidFill>
                <a:ea typeface="+mn-lt"/>
                <a:cs typeface="+mn-lt"/>
              </a:rPr>
              <a:t>Data Visualization : Technologies can be used to create stunning visualizations from the data to tell an impactful story with a simple graph. Some of technologies used are Looker, tableau and Power BI.</a:t>
            </a:r>
          </a:p>
          <a:p>
            <a:pPr marL="342900" indent="-342900">
              <a:buFont typeface="Wingdings"/>
              <a:buChar char="Ø"/>
            </a:pPr>
            <a:endParaRPr lang="en-US" sz="2400" dirty="0">
              <a:solidFill>
                <a:schemeClr val="tx2"/>
              </a:solidFill>
              <a:ea typeface="+mn-lt"/>
              <a:cs typeface="+mn-lt"/>
            </a:endParaRPr>
          </a:p>
        </p:txBody>
      </p:sp>
    </p:spTree>
    <p:extLst>
      <p:ext uri="{BB962C8B-B14F-4D97-AF65-F5344CB8AC3E}">
        <p14:creationId xmlns:p14="http://schemas.microsoft.com/office/powerpoint/2010/main" val="3215237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26</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Processing Big Data using Hadoop Eco system</a:t>
            </a:r>
          </a:p>
        </p:txBody>
      </p:sp>
      <p:pic>
        <p:nvPicPr>
          <p:cNvPr id="7" name="Picture 7">
            <a:extLst>
              <a:ext uri="{FF2B5EF4-FFF2-40B4-BE49-F238E27FC236}">
                <a16:creationId xmlns:a16="http://schemas.microsoft.com/office/drawing/2014/main" id="{18409119-4D79-B12F-69CF-C55B9030D66C}"/>
              </a:ext>
            </a:extLst>
          </p:cNvPr>
          <p:cNvPicPr>
            <a:picLocks noChangeAspect="1"/>
          </p:cNvPicPr>
          <p:nvPr/>
        </p:nvPicPr>
        <p:blipFill>
          <a:blip r:embed="rId2"/>
          <a:stretch>
            <a:fillRect/>
          </a:stretch>
        </p:blipFill>
        <p:spPr>
          <a:xfrm>
            <a:off x="880782" y="842121"/>
            <a:ext cx="9970991" cy="5072902"/>
          </a:xfrm>
          <a:prstGeom prst="rect">
            <a:avLst/>
          </a:prstGeom>
        </p:spPr>
      </p:pic>
    </p:spTree>
    <p:extLst>
      <p:ext uri="{BB962C8B-B14F-4D97-AF65-F5344CB8AC3E}">
        <p14:creationId xmlns:p14="http://schemas.microsoft.com/office/powerpoint/2010/main" val="1832967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27</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168088" y="201168"/>
            <a:ext cx="11418794"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Hadoop Eco system</a:t>
            </a:r>
          </a:p>
        </p:txBody>
      </p:sp>
      <p:sp>
        <p:nvSpPr>
          <p:cNvPr id="2" name="TextBox 1">
            <a:extLst>
              <a:ext uri="{FF2B5EF4-FFF2-40B4-BE49-F238E27FC236}">
                <a16:creationId xmlns:a16="http://schemas.microsoft.com/office/drawing/2014/main" id="{0D59AFFC-0732-647C-B8BF-8BCD93D7E35F}"/>
              </a:ext>
            </a:extLst>
          </p:cNvPr>
          <p:cNvSpPr txBox="1"/>
          <p:nvPr/>
        </p:nvSpPr>
        <p:spPr>
          <a:xfrm>
            <a:off x="168088" y="829235"/>
            <a:ext cx="12040718" cy="6278642"/>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2400" spc="-50" dirty="0">
                <a:solidFill>
                  <a:schemeClr val="tx2"/>
                </a:solidFill>
                <a:ea typeface="+mn-lt"/>
                <a:cs typeface="+mn-lt"/>
              </a:rPr>
              <a:t>The Hadoop ecosystem is a collection of tools, frameworks, and technologies that are built around the Hadoop distributed computing platform. Hadoop is an open-source framework that provides a scalable and fault-tolerant way to store and process large volumes of data.</a:t>
            </a:r>
            <a:endParaRPr lang="en-US" sz="2400">
              <a:solidFill>
                <a:schemeClr val="tx2"/>
              </a:solidFill>
              <a:ea typeface="+mn-lt"/>
              <a:cs typeface="+mn-lt"/>
            </a:endParaRPr>
          </a:p>
          <a:p>
            <a:endParaRPr lang="en-US" sz="2400" spc="-50" dirty="0">
              <a:solidFill>
                <a:schemeClr val="tx2"/>
              </a:solidFill>
              <a:cs typeface="Calibri"/>
            </a:endParaRPr>
          </a:p>
          <a:p>
            <a:r>
              <a:rPr lang="en-US" sz="2400" spc="-50" dirty="0">
                <a:solidFill>
                  <a:schemeClr val="tx2"/>
                </a:solidFill>
                <a:ea typeface="+mn-lt"/>
                <a:cs typeface="+mn-lt"/>
              </a:rPr>
              <a:t>The key components of the Hadoop ecosystem include:</a:t>
            </a:r>
          </a:p>
          <a:p>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Hadoop Distributed File System (HDFS): A distributed file system that allows data to be stored across multiple nodes in a Hadoop cluster.</a:t>
            </a: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YARN: A resource management system that allows multiple applications to run simultaneously on a Hadoop cluster.</a:t>
            </a: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MapReduce: A programming model for processing large datasets in parallel across a Hadoop cluster.</a:t>
            </a:r>
            <a:endParaRPr lang="en-US">
              <a:solidFill>
                <a:schemeClr val="tx2"/>
              </a:solidFill>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p:txBody>
      </p:sp>
    </p:spTree>
    <p:extLst>
      <p:ext uri="{BB962C8B-B14F-4D97-AF65-F5344CB8AC3E}">
        <p14:creationId xmlns:p14="http://schemas.microsoft.com/office/powerpoint/2010/main" val="439245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28</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235323" y="201168"/>
            <a:ext cx="1135155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Hadoop Eco system continues..</a:t>
            </a:r>
          </a:p>
        </p:txBody>
      </p:sp>
      <p:sp>
        <p:nvSpPr>
          <p:cNvPr id="2" name="TextBox 1">
            <a:extLst>
              <a:ext uri="{FF2B5EF4-FFF2-40B4-BE49-F238E27FC236}">
                <a16:creationId xmlns:a16="http://schemas.microsoft.com/office/drawing/2014/main" id="{0D59AFFC-0732-647C-B8BF-8BCD93D7E35F}"/>
              </a:ext>
            </a:extLst>
          </p:cNvPr>
          <p:cNvSpPr txBox="1"/>
          <p:nvPr/>
        </p:nvSpPr>
        <p:spPr>
          <a:xfrm>
            <a:off x="235324" y="829235"/>
            <a:ext cx="11816600" cy="6278642"/>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457200" indent="-457200">
              <a:buFont typeface="Wingdings,Sans-Serif"/>
              <a:buChar char="Ø"/>
            </a:pPr>
            <a:r>
              <a:rPr lang="en-US" sz="2400" spc="-50" dirty="0">
                <a:solidFill>
                  <a:schemeClr val="tx2"/>
                </a:solidFill>
                <a:ea typeface="+mn-lt"/>
                <a:cs typeface="+mn-lt"/>
              </a:rPr>
              <a:t>Apache Pig: A high-level platform for creating MapReduce programs used for analyzing large datasets.</a:t>
            </a:r>
            <a:endParaRPr lang="en-US" dirty="0">
              <a:solidFill>
                <a:schemeClr val="tx2"/>
              </a:solidFill>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Drill: It is an open-source distributed SQL query engine that allows users to query various structured and semi-structured data sources using SQL queries. </a:t>
            </a:r>
          </a:p>
          <a:p>
            <a:pPr marL="457200" indent="-457200">
              <a:buFont typeface="Wingdings"/>
              <a:buChar char="Ø"/>
            </a:pPr>
            <a:endParaRPr lang="en-US" sz="2400" spc="-50" dirty="0">
              <a:solidFill>
                <a:srgbClr val="2E2E7B"/>
              </a:solidFill>
              <a:ea typeface="+mn-lt"/>
              <a:cs typeface="+mn-lt"/>
            </a:endParaRPr>
          </a:p>
          <a:p>
            <a:pPr marL="457200" indent="-457200">
              <a:buFont typeface="Wingdings"/>
              <a:buChar char="Ø"/>
            </a:pPr>
            <a:r>
              <a:rPr lang="en-US" sz="2400" spc="-50" dirty="0">
                <a:solidFill>
                  <a:schemeClr val="tx2"/>
                </a:solidFill>
                <a:ea typeface="+mn-lt"/>
                <a:cs typeface="+mn-lt"/>
              </a:rPr>
              <a:t>Apache Hive: A data warehousing system that allows SQL-like queries to be run against data stored in Hadoop.</a:t>
            </a:r>
            <a:endParaRPr lang="en-US">
              <a:solidFill>
                <a:schemeClr val="tx2"/>
              </a:solidFill>
              <a:cs typeface="Calibri"/>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Spark: A fast and general-purpose cluster computing system that provides an alternative to MapReduce for processing large datasets.</a:t>
            </a:r>
            <a:endParaRPr lang="en-US">
              <a:solidFill>
                <a:schemeClr val="tx2"/>
              </a:solidFill>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Flume: A tool for efficiently collecting, aggregating, and moving large amounts of log data from various sources to Hadoop.</a:t>
            </a:r>
          </a:p>
          <a:p>
            <a:endParaRPr lang="en-US" sz="2400" spc="-5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p:txBody>
      </p:sp>
    </p:spTree>
    <p:extLst>
      <p:ext uri="{BB962C8B-B14F-4D97-AF65-F5344CB8AC3E}">
        <p14:creationId xmlns:p14="http://schemas.microsoft.com/office/powerpoint/2010/main" val="265055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29</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235323" y="201168"/>
            <a:ext cx="1135155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Hadoop Eco system continues..</a:t>
            </a:r>
          </a:p>
        </p:txBody>
      </p:sp>
      <p:sp>
        <p:nvSpPr>
          <p:cNvPr id="2" name="TextBox 1">
            <a:extLst>
              <a:ext uri="{FF2B5EF4-FFF2-40B4-BE49-F238E27FC236}">
                <a16:creationId xmlns:a16="http://schemas.microsoft.com/office/drawing/2014/main" id="{0D59AFFC-0732-647C-B8BF-8BCD93D7E35F}"/>
              </a:ext>
            </a:extLst>
          </p:cNvPr>
          <p:cNvSpPr txBox="1"/>
          <p:nvPr/>
        </p:nvSpPr>
        <p:spPr>
          <a:xfrm>
            <a:off x="134472" y="549088"/>
            <a:ext cx="11928658" cy="701730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457200" indent="-457200">
              <a:buFont typeface="Wingdings,Sans-Serif"/>
              <a:buChar char="Ø"/>
            </a:pPr>
            <a:endParaRPr lang="en-US" sz="2400" spc="-50" dirty="0">
              <a:solidFill>
                <a:schemeClr val="tx2"/>
              </a:solidFill>
              <a:cs typeface="Calibri"/>
            </a:endParaRPr>
          </a:p>
          <a:p>
            <a:pPr marL="457200" indent="-457200">
              <a:buFont typeface="Wingdings,Sans-Serif"/>
              <a:buChar char="Ø"/>
            </a:pPr>
            <a:r>
              <a:rPr lang="en-US" sz="2400" spc="-50" dirty="0">
                <a:solidFill>
                  <a:schemeClr val="tx2"/>
                </a:solidFill>
                <a:ea typeface="+mn-lt"/>
                <a:cs typeface="+mn-lt"/>
              </a:rPr>
              <a:t>Apache Sqoop: A tool for transferring data between Hadoop and relational databases.</a:t>
            </a:r>
          </a:p>
          <a:p>
            <a:pPr marL="457200" indent="-457200">
              <a:buFont typeface="Wingdings,Sans-Serif"/>
              <a:buChar char="Ø"/>
            </a:pPr>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HBase: A NoSQL database that provides real-time access to large datasets.</a:t>
            </a:r>
          </a:p>
          <a:p>
            <a:pPr marL="457200" indent="-457200">
              <a:buFont typeface="Wingdings,Sans-Serif"/>
              <a:buChar char="Ø"/>
            </a:pPr>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Storm: It is an open-source distributed stream processing system used for real-time data processing. It was developed at </a:t>
            </a:r>
            <a:r>
              <a:rPr lang="en-US" sz="2400" spc="-50" dirty="0" err="1">
                <a:solidFill>
                  <a:schemeClr val="tx2"/>
                </a:solidFill>
                <a:ea typeface="+mn-lt"/>
                <a:cs typeface="+mn-lt"/>
              </a:rPr>
              <a:t>BackType</a:t>
            </a:r>
            <a:r>
              <a:rPr lang="en-US" sz="2400" spc="-50" dirty="0">
                <a:solidFill>
                  <a:schemeClr val="tx2"/>
                </a:solidFill>
                <a:ea typeface="+mn-lt"/>
                <a:cs typeface="+mn-lt"/>
              </a:rPr>
              <a:t> (now part of Twitter) and later donated to the Apache Software Foundation. Storm allows developers to create complex data processing pipelines using a simple programming model based on streams of data. </a:t>
            </a:r>
          </a:p>
          <a:p>
            <a:pPr marL="457200" indent="-457200">
              <a:buFont typeface="Wingdings,Sans-Serif"/>
              <a:buChar char="Ø"/>
            </a:pPr>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Kafka: It is an open-source distributed streaming platform used for building real-time data pipelines and streaming applications. It was developed at LinkedIn and later donated to the Apache Software Foundation. Kafka is designed to handle high volumes of data in real-time and can be used for a wide range of use cases, such as messaging, streaming data processing, and real-time analytics.</a:t>
            </a:r>
          </a:p>
          <a:p>
            <a:pPr marL="457200" indent="-457200">
              <a:buFont typeface="Wingdings,Sans-Serif"/>
              <a:buChar char="Ø"/>
            </a:pPr>
            <a:endParaRPr lang="en-US" sz="2400" spc="-50" dirty="0">
              <a:solidFill>
                <a:srgbClr val="000000"/>
              </a:solidFill>
              <a:ea typeface="+mn-lt"/>
              <a:cs typeface="+mn-lt"/>
            </a:endParaRPr>
          </a:p>
          <a:p>
            <a:pPr marL="342900" indent="-342900">
              <a:buFont typeface="Wingdings,Sans-Serif"/>
              <a:buChar char="Ø"/>
            </a:pPr>
            <a:endParaRPr lang="en-US" sz="2400" spc="-50" dirty="0">
              <a:solidFill>
                <a:srgbClr val="2E2E7B"/>
              </a:solidFill>
              <a:ea typeface="+mn-lt"/>
              <a:cs typeface="+mn-lt"/>
            </a:endParaRPr>
          </a:p>
          <a:p>
            <a:pPr marL="457200" indent="-457200">
              <a:buFont typeface="Wingdings,Sans-Serif"/>
              <a:buChar char="Ø"/>
            </a:pPr>
            <a:endParaRPr lang="en-US" sz="2400" spc="-50" dirty="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p:txBody>
      </p:sp>
    </p:spTree>
    <p:extLst>
      <p:ext uri="{BB962C8B-B14F-4D97-AF65-F5344CB8AC3E}">
        <p14:creationId xmlns:p14="http://schemas.microsoft.com/office/powerpoint/2010/main" val="124364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A272273-0B9E-42B5-9761-5430928DB11D}"/>
              </a:ext>
            </a:extLst>
          </p:cNvPr>
          <p:cNvSpPr>
            <a:spLocks noGrp="1"/>
          </p:cNvSpPr>
          <p:nvPr>
            <p:ph type="sldNum" sz="quarter" idx="10"/>
          </p:nvPr>
        </p:nvSpPr>
        <p:spPr/>
        <p:txBody>
          <a:bodyPr/>
          <a:lstStyle/>
          <a:p>
            <a:fld id="{87E1C948-A344-491D-8DB0-86668A8521AB}" type="slidenum">
              <a:rPr lang="en-US" smtClean="0"/>
              <a:t>3</a:t>
            </a:fld>
            <a:endParaRPr lang="en-US"/>
          </a:p>
        </p:txBody>
      </p:sp>
      <p:sp>
        <p:nvSpPr>
          <p:cNvPr id="4" name="Text Placeholder 3">
            <a:extLst>
              <a:ext uri="{FF2B5EF4-FFF2-40B4-BE49-F238E27FC236}">
                <a16:creationId xmlns:a16="http://schemas.microsoft.com/office/drawing/2014/main" id="{EF97F2F4-2CD8-41D4-A8CF-146DAACA347B}"/>
              </a:ext>
            </a:extLst>
          </p:cNvPr>
          <p:cNvSpPr>
            <a:spLocks noGrp="1"/>
          </p:cNvSpPr>
          <p:nvPr>
            <p:ph type="body" sz="quarter" idx="11"/>
          </p:nvPr>
        </p:nvSpPr>
        <p:spPr>
          <a:xfrm>
            <a:off x="609880" y="1157167"/>
            <a:ext cx="10981765" cy="2058988"/>
          </a:xfrm>
        </p:spPr>
        <p:txBody>
          <a:bodyPr lIns="91440" tIns="45720" rIns="91440" bIns="45720" anchor="t"/>
          <a:lstStyle/>
          <a:p>
            <a:pPr marL="342900" indent="-342900">
              <a:buFont typeface="Wingdings"/>
              <a:buChar char="Ø"/>
              <a:defRPr/>
            </a:pPr>
            <a:r>
              <a:rPr lang="en-IN" dirty="0">
                <a:cs typeface="Calibri"/>
              </a:rPr>
              <a:t>Processing Big Data using Hadoop Eco system </a:t>
            </a:r>
            <a:endParaRPr lang="en-IN" dirty="0">
              <a:ea typeface="+mn-lt"/>
              <a:cs typeface="+mn-lt"/>
            </a:endParaRPr>
          </a:p>
          <a:p>
            <a:pPr marL="342900" indent="-342900">
              <a:buFont typeface="Wingdings"/>
              <a:buChar char="Ø"/>
              <a:defRPr/>
            </a:pPr>
            <a:r>
              <a:rPr lang="en-IN" dirty="0">
                <a:cs typeface="Calibri"/>
              </a:rPr>
              <a:t>Hadoop Eco system </a:t>
            </a:r>
            <a:endParaRPr lang="en-IN" dirty="0">
              <a:ea typeface="+mn-lt"/>
              <a:cs typeface="+mn-lt"/>
            </a:endParaRPr>
          </a:p>
          <a:p>
            <a:pPr marL="342900" indent="-342900">
              <a:lnSpc>
                <a:spcPct val="100000"/>
              </a:lnSpc>
              <a:spcBef>
                <a:spcPts val="0"/>
              </a:spcBef>
              <a:buFont typeface="Wingdings"/>
              <a:buChar char="Ø"/>
              <a:defRPr/>
            </a:pPr>
            <a:r>
              <a:rPr lang="en-IN" dirty="0">
                <a:cs typeface="Calibri"/>
              </a:rPr>
              <a:t>Stages of Big data processing</a:t>
            </a:r>
            <a:endParaRPr lang="en-IN" dirty="0">
              <a:ea typeface="+mn-lt"/>
              <a:cs typeface="+mn-lt"/>
            </a:endParaRPr>
          </a:p>
          <a:p>
            <a:pPr marL="342900" indent="-342900">
              <a:lnSpc>
                <a:spcPct val="100000"/>
              </a:lnSpc>
              <a:spcBef>
                <a:spcPts val="0"/>
              </a:spcBef>
              <a:buFont typeface="Wingdings"/>
              <a:buChar char="Ø"/>
              <a:defRPr/>
            </a:pPr>
            <a:endParaRPr lang="en-US" dirty="0">
              <a:cs typeface="Calibri"/>
            </a:endParaRPr>
          </a:p>
        </p:txBody>
      </p:sp>
      <p:sp>
        <p:nvSpPr>
          <p:cNvPr id="6" name="Rectangle 5">
            <a:extLst>
              <a:ext uri="{FF2B5EF4-FFF2-40B4-BE49-F238E27FC236}">
                <a16:creationId xmlns:a16="http://schemas.microsoft.com/office/drawing/2014/main" id="{2403D084-23D2-179F-3E4A-1CA75D6CC1A3}"/>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US" sz="2400" dirty="0">
                <a:ln w="0"/>
                <a:effectLst>
                  <a:outerShdw blurRad="38100" dist="19050" dir="2700000" algn="tl" rotWithShape="0">
                    <a:srgbClr val="2E2E7B">
                      <a:alpha val="40000"/>
                    </a:srgbClr>
                  </a:outerShdw>
                </a:effectLst>
                <a:ea typeface="+mn-lt"/>
                <a:cs typeface="+mn-lt"/>
              </a:rPr>
              <a:t>Agenda</a:t>
            </a:r>
            <a:endParaRPr lang="en-US" dirty="0"/>
          </a:p>
        </p:txBody>
      </p:sp>
    </p:spTree>
    <p:extLst>
      <p:ext uri="{BB962C8B-B14F-4D97-AF65-F5344CB8AC3E}">
        <p14:creationId xmlns:p14="http://schemas.microsoft.com/office/powerpoint/2010/main" val="44988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30</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235323" y="201168"/>
            <a:ext cx="1135155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Hadoop Eco system continues..</a:t>
            </a:r>
          </a:p>
        </p:txBody>
      </p:sp>
      <p:sp>
        <p:nvSpPr>
          <p:cNvPr id="2" name="TextBox 1">
            <a:extLst>
              <a:ext uri="{FF2B5EF4-FFF2-40B4-BE49-F238E27FC236}">
                <a16:creationId xmlns:a16="http://schemas.microsoft.com/office/drawing/2014/main" id="{0D59AFFC-0732-647C-B8BF-8BCD93D7E35F}"/>
              </a:ext>
            </a:extLst>
          </p:cNvPr>
          <p:cNvSpPr txBox="1"/>
          <p:nvPr/>
        </p:nvSpPr>
        <p:spPr>
          <a:xfrm>
            <a:off x="1" y="750794"/>
            <a:ext cx="12085541" cy="480131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Mahout: Mahout provides a collection of machine learning algorithms, including clustering, classification, collaborative filtering, and recommendation algorithms. These algorithms can be used to build intelligent applications such as personalized recommendations, customer segmentation, fraud detection, and image recognition.</a:t>
            </a:r>
          </a:p>
          <a:p>
            <a:pPr marL="457200" indent="-457200">
              <a:buFont typeface="Wingdings,Sans-Serif"/>
              <a:buChar char="Ø"/>
            </a:pPr>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Spark </a:t>
            </a:r>
            <a:r>
              <a:rPr lang="en-US" sz="2400" spc="-50" dirty="0" err="1">
                <a:solidFill>
                  <a:schemeClr val="tx2"/>
                </a:solidFill>
                <a:ea typeface="+mn-lt"/>
                <a:cs typeface="+mn-lt"/>
              </a:rPr>
              <a:t>MLlib</a:t>
            </a:r>
            <a:r>
              <a:rPr lang="en-US" sz="2400" spc="-50" dirty="0">
                <a:solidFill>
                  <a:schemeClr val="tx2"/>
                </a:solidFill>
                <a:ea typeface="+mn-lt"/>
                <a:cs typeface="+mn-lt"/>
              </a:rPr>
              <a:t> is a machine learning library developed by the Apache Software Foundation, designed to provide scalable and distributed machine learning algorithms. It is built on top of Apache Spark, a fast and general-purpose cluster computing system, and provides a high-level API for building machine learning pipelines.</a:t>
            </a:r>
          </a:p>
          <a:p>
            <a:pPr marL="457200" indent="-457200">
              <a:buFont typeface="Wingdings,Sans-Serif"/>
              <a:buChar char="Ø"/>
            </a:pPr>
            <a:endParaRPr lang="en-US" sz="2400" spc="-50" dirty="0">
              <a:solidFill>
                <a:schemeClr val="tx2"/>
              </a:solidFill>
              <a:ea typeface="+mn-lt"/>
              <a:cs typeface="+mn-lt"/>
            </a:endParaRPr>
          </a:p>
          <a:p>
            <a:pPr marL="457200" indent="-457200">
              <a:buFont typeface="Wingdings,Sans-Serif"/>
              <a:buChar char="Ø"/>
            </a:pPr>
            <a:r>
              <a:rPr lang="en-US" sz="2400" spc="-50" dirty="0">
                <a:solidFill>
                  <a:schemeClr val="tx2"/>
                </a:solidFill>
                <a:ea typeface="+mn-lt"/>
                <a:cs typeface="+mn-lt"/>
              </a:rPr>
              <a:t>Apache </a:t>
            </a:r>
            <a:r>
              <a:rPr lang="en-US" sz="2400" spc="-50" dirty="0" err="1">
                <a:solidFill>
                  <a:schemeClr val="tx2"/>
                </a:solidFill>
                <a:ea typeface="+mn-lt"/>
                <a:cs typeface="+mn-lt"/>
              </a:rPr>
              <a:t>ZooKeeper</a:t>
            </a:r>
            <a:r>
              <a:rPr lang="en-US" sz="2400" spc="-50" dirty="0">
                <a:solidFill>
                  <a:schemeClr val="tx2"/>
                </a:solidFill>
                <a:ea typeface="+mn-lt"/>
                <a:cs typeface="+mn-lt"/>
              </a:rPr>
              <a:t>:  A centralized service for maintaining configuration information, naming  and synchronization of distributed systems.</a:t>
            </a:r>
          </a:p>
        </p:txBody>
      </p:sp>
    </p:spTree>
    <p:extLst>
      <p:ext uri="{BB962C8B-B14F-4D97-AF65-F5344CB8AC3E}">
        <p14:creationId xmlns:p14="http://schemas.microsoft.com/office/powerpoint/2010/main" val="3017660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31</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235323" y="201168"/>
            <a:ext cx="11351559"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chemeClr val="dk1">
                      <a:alpha val="40000"/>
                    </a:schemeClr>
                  </a:outerShdw>
                </a:effectLst>
                <a:ea typeface="+mn-lt"/>
                <a:cs typeface="+mn-lt"/>
              </a:rPr>
              <a:t>Hadoop Eco system continues..</a:t>
            </a:r>
          </a:p>
        </p:txBody>
      </p:sp>
      <p:sp>
        <p:nvSpPr>
          <p:cNvPr id="2" name="TextBox 1">
            <a:extLst>
              <a:ext uri="{FF2B5EF4-FFF2-40B4-BE49-F238E27FC236}">
                <a16:creationId xmlns:a16="http://schemas.microsoft.com/office/drawing/2014/main" id="{0D59AFFC-0732-647C-B8BF-8BCD93D7E35F}"/>
              </a:ext>
            </a:extLst>
          </p:cNvPr>
          <p:cNvSpPr txBox="1"/>
          <p:nvPr/>
        </p:nvSpPr>
        <p:spPr>
          <a:xfrm>
            <a:off x="1" y="750794"/>
            <a:ext cx="12085541" cy="590931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Lucene : Lucene provides a set of powerful search capabilities, including text indexing, searching, and highlighting. It can be used to build search applications that can search large volumes of text data quickly and efficiently. Lucene uses an inverted index data structure to store the indexed data, which allows for fast and efficient searches.</a:t>
            </a:r>
            <a:endParaRPr lang="en-US" sz="2400" spc="-50" dirty="0">
              <a:solidFill>
                <a:schemeClr val="tx2"/>
              </a:solidFill>
              <a:cs typeface="Calibri"/>
            </a:endParaRP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a:t>
            </a:r>
            <a:r>
              <a:rPr lang="en-US" sz="2400" spc="-50" dirty="0" err="1">
                <a:solidFill>
                  <a:schemeClr val="tx2"/>
                </a:solidFill>
                <a:ea typeface="+mn-lt"/>
                <a:cs typeface="+mn-lt"/>
              </a:rPr>
              <a:t>Solr</a:t>
            </a:r>
            <a:r>
              <a:rPr lang="en-US" sz="2400" spc="-50" dirty="0">
                <a:solidFill>
                  <a:schemeClr val="tx2"/>
                </a:solidFill>
                <a:ea typeface="+mn-lt"/>
                <a:cs typeface="+mn-lt"/>
              </a:rPr>
              <a:t>: Apache </a:t>
            </a:r>
            <a:r>
              <a:rPr lang="en-US" sz="2400" spc="-50" dirty="0" err="1">
                <a:solidFill>
                  <a:schemeClr val="tx2"/>
                </a:solidFill>
                <a:ea typeface="+mn-lt"/>
                <a:cs typeface="+mn-lt"/>
              </a:rPr>
              <a:t>Solr</a:t>
            </a:r>
            <a:r>
              <a:rPr lang="en-US" sz="2400" spc="-50" dirty="0">
                <a:solidFill>
                  <a:schemeClr val="tx2"/>
                </a:solidFill>
                <a:ea typeface="+mn-lt"/>
                <a:cs typeface="+mn-lt"/>
              </a:rPr>
              <a:t> is an open-source search platform built on top of the Apache </a:t>
            </a:r>
            <a:r>
              <a:rPr lang="en-US" sz="2400" spc="-50" dirty="0" err="1">
                <a:solidFill>
                  <a:schemeClr val="tx2"/>
                </a:solidFill>
                <a:ea typeface="+mn-lt"/>
                <a:cs typeface="+mn-lt"/>
              </a:rPr>
              <a:t>Lucene.Solr</a:t>
            </a:r>
            <a:r>
              <a:rPr lang="en-US" sz="2400" spc="-50" dirty="0">
                <a:solidFill>
                  <a:schemeClr val="tx2"/>
                </a:solidFill>
                <a:ea typeface="+mn-lt"/>
                <a:cs typeface="+mn-lt"/>
              </a:rPr>
              <a:t> provides a wide range of search capabilities, including full-text search, faceted search, and geospatial search. It also provides tools for document indexing, searching, and relevance ranking.</a:t>
            </a:r>
          </a:p>
          <a:p>
            <a:pPr marL="457200" indent="-457200">
              <a:buFont typeface="Wingdings"/>
              <a:buChar char="Ø"/>
            </a:pPr>
            <a:endParaRPr lang="en-US" sz="2400" spc="-50" dirty="0">
              <a:solidFill>
                <a:schemeClr val="tx2"/>
              </a:solidFill>
              <a:ea typeface="+mn-lt"/>
              <a:cs typeface="+mn-lt"/>
            </a:endParaRPr>
          </a:p>
          <a:p>
            <a:pPr marL="457200" indent="-457200">
              <a:buFont typeface="Wingdings"/>
              <a:buChar char="Ø"/>
            </a:pPr>
            <a:r>
              <a:rPr lang="en-US" sz="2400" spc="-50" dirty="0">
                <a:solidFill>
                  <a:schemeClr val="tx2"/>
                </a:solidFill>
                <a:ea typeface="+mn-lt"/>
                <a:cs typeface="+mn-lt"/>
              </a:rPr>
              <a:t>Apache Ambari is an open-source management platform. It is designed to simplify the installation, configuration, and management of Apache Hadoop clusters. It provides a web-based interface for managing Hadoop clusters and their associated components, such as Apache HBase, Apache Hive, and Apache Spark. </a:t>
            </a:r>
          </a:p>
          <a:p>
            <a:endParaRPr lang="en-US" sz="2400" spc="-50" dirty="0">
              <a:solidFill>
                <a:schemeClr val="tx2"/>
              </a:solidFill>
              <a:ea typeface="+mn-lt"/>
              <a:cs typeface="+mn-lt"/>
            </a:endParaRPr>
          </a:p>
          <a:p>
            <a:pPr marL="457200" indent="-457200">
              <a:buFont typeface="Wingdings"/>
              <a:buChar char="Ø"/>
            </a:pPr>
            <a:endParaRPr lang="en-US" sz="2400" spc="-50" dirty="0">
              <a:solidFill>
                <a:schemeClr val="tx2"/>
              </a:solidFill>
              <a:ea typeface="+mn-lt"/>
              <a:cs typeface="+mn-lt"/>
            </a:endParaRPr>
          </a:p>
        </p:txBody>
      </p:sp>
    </p:spTree>
    <p:extLst>
      <p:ext uri="{BB962C8B-B14F-4D97-AF65-F5344CB8AC3E}">
        <p14:creationId xmlns:p14="http://schemas.microsoft.com/office/powerpoint/2010/main" val="256539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32</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a:xfrm>
            <a:off x="856410" y="3354481"/>
            <a:ext cx="10981765" cy="2473605"/>
          </a:xfrm>
        </p:spPr>
        <p:txBody>
          <a:bodyPr lIns="91440" tIns="45720" rIns="91440" bIns="45720" anchor="t"/>
          <a:lstStyle/>
          <a:p>
            <a:pPr marL="342900" indent="-342900">
              <a:buFont typeface="Wingdings"/>
              <a:buChar char="Ø"/>
            </a:pPr>
            <a:r>
              <a:rPr lang="en-IN" sz="2000" dirty="0">
                <a:ea typeface="+mn-lt"/>
                <a:cs typeface="+mn-lt"/>
              </a:rPr>
              <a:t>Flume, Kafka, and Sqoop are used to ingest data from external sources into HDFS</a:t>
            </a:r>
            <a:endParaRPr lang="en-US" sz="2000" dirty="0">
              <a:cs typeface="Calibri"/>
            </a:endParaRPr>
          </a:p>
          <a:p>
            <a:pPr marL="342900" indent="-342900">
              <a:buFont typeface="Wingdings"/>
              <a:buChar char="Ø"/>
            </a:pPr>
            <a:r>
              <a:rPr lang="en-IN" sz="2000" dirty="0">
                <a:ea typeface="+mn-lt"/>
                <a:cs typeface="+mn-lt"/>
              </a:rPr>
              <a:t>HDFS is the storage unit of Hadoop. Even data imported from HBase is stored over HDFS</a:t>
            </a:r>
            <a:endParaRPr lang="en-IN" sz="2000" dirty="0">
              <a:cs typeface="Calibri"/>
            </a:endParaRPr>
          </a:p>
          <a:p>
            <a:pPr marL="342900" indent="-342900">
              <a:buFont typeface="Wingdings"/>
              <a:buChar char="Ø"/>
            </a:pPr>
            <a:r>
              <a:rPr lang="en-IN" sz="2000" dirty="0">
                <a:ea typeface="+mn-lt"/>
                <a:cs typeface="+mn-lt"/>
              </a:rPr>
              <a:t>MapReduce and Spark are used to process the data on HDFS and perform various tasks</a:t>
            </a:r>
            <a:endParaRPr lang="en-IN" sz="2000" dirty="0">
              <a:cs typeface="Calibri"/>
            </a:endParaRPr>
          </a:p>
          <a:p>
            <a:pPr marL="342900" indent="-342900">
              <a:buFont typeface="Wingdings"/>
              <a:buChar char="Ø"/>
            </a:pPr>
            <a:r>
              <a:rPr lang="en-IN" sz="2000" dirty="0">
                <a:ea typeface="+mn-lt"/>
                <a:cs typeface="+mn-lt"/>
              </a:rPr>
              <a:t>Pig, Hive, and Spark are used to analyse the data</a:t>
            </a:r>
            <a:endParaRPr lang="en-IN" sz="2000" dirty="0">
              <a:cs typeface="Calibri"/>
            </a:endParaRPr>
          </a:p>
          <a:p>
            <a:pPr marL="342900" indent="-342900">
              <a:buFont typeface="Wingdings"/>
              <a:buChar char="Ø"/>
            </a:pPr>
            <a:r>
              <a:rPr lang="en-IN" sz="2000" dirty="0">
                <a:ea typeface="+mn-lt"/>
                <a:cs typeface="+mn-lt"/>
              </a:rPr>
              <a:t>Oozie helps to schedule tasks. Since it works with various platforms, it is used throughout the stages</a:t>
            </a:r>
            <a:endParaRPr lang="en-IN" sz="2000" dirty="0">
              <a:cs typeface="Calibri"/>
            </a:endParaRPr>
          </a:p>
          <a:p>
            <a:pPr marL="342900" indent="-342900">
              <a:buFont typeface="Wingdings"/>
              <a:buChar char="Ø"/>
            </a:pPr>
            <a:r>
              <a:rPr lang="en-IN" sz="2000" dirty="0">
                <a:ea typeface="+mn-lt"/>
                <a:cs typeface="+mn-lt"/>
              </a:rPr>
              <a:t> Zookeeper synchronizes the cluster nodes and is used throughout the stages as well</a:t>
            </a:r>
            <a:endParaRPr lang="en-IN" sz="2000" dirty="0">
              <a:cs typeface="Calibri"/>
            </a:endParaRPr>
          </a:p>
          <a:p>
            <a:endParaRPr lang="en-IN" sz="2000">
              <a:cs typeface="Calibri"/>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effectLst>
                  <a:outerShdw blurRad="38100" dist="19050" dir="2700000" algn="tl" rotWithShape="0">
                    <a:schemeClr val="dk1">
                      <a:alpha val="40000"/>
                    </a:schemeClr>
                  </a:outerShdw>
                </a:effectLst>
                <a:ea typeface="+mn-lt"/>
                <a:cs typeface="+mn-lt"/>
              </a:rPr>
              <a:t>Stages of Big Data Processing</a:t>
            </a:r>
            <a:endParaRPr lang="en-US"/>
          </a:p>
        </p:txBody>
      </p:sp>
      <p:pic>
        <p:nvPicPr>
          <p:cNvPr id="2" name="Picture 5" descr="A picture containing diagram&#10;&#10;Description automatically generated">
            <a:extLst>
              <a:ext uri="{FF2B5EF4-FFF2-40B4-BE49-F238E27FC236}">
                <a16:creationId xmlns:a16="http://schemas.microsoft.com/office/drawing/2014/main" id="{B1A828A8-6C0C-2BA2-105A-595EF21A3F76}"/>
              </a:ext>
            </a:extLst>
          </p:cNvPr>
          <p:cNvPicPr>
            <a:picLocks noChangeAspect="1"/>
          </p:cNvPicPr>
          <p:nvPr/>
        </p:nvPicPr>
        <p:blipFill>
          <a:blip r:embed="rId2"/>
          <a:stretch>
            <a:fillRect/>
          </a:stretch>
        </p:blipFill>
        <p:spPr>
          <a:xfrm>
            <a:off x="2550458" y="1025452"/>
            <a:ext cx="6306670" cy="2061653"/>
          </a:xfrm>
          <a:prstGeom prst="rect">
            <a:avLst/>
          </a:prstGeom>
        </p:spPr>
      </p:pic>
    </p:spTree>
    <p:extLst>
      <p:ext uri="{BB962C8B-B14F-4D97-AF65-F5344CB8AC3E}">
        <p14:creationId xmlns:p14="http://schemas.microsoft.com/office/powerpoint/2010/main" val="80138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33</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a:xfrm>
            <a:off x="856410" y="1079687"/>
            <a:ext cx="10981765" cy="4748399"/>
          </a:xfrm>
        </p:spPr>
        <p:txBody>
          <a:bodyPr lIns="91440" tIns="45720" rIns="91440" bIns="45720" anchor="t"/>
          <a:lstStyle/>
          <a:p>
            <a:pPr marL="342900" indent="-342900">
              <a:buFont typeface="Wingdings"/>
              <a:buChar char="Ø"/>
            </a:pPr>
            <a:r>
              <a:rPr lang="en-IN" dirty="0">
                <a:ea typeface="Calibri"/>
                <a:cs typeface="Calibri"/>
              </a:rPr>
              <a:t>Difference between </a:t>
            </a:r>
            <a:r>
              <a:rPr lang="en-IN" dirty="0" err="1">
                <a:ea typeface="Calibri"/>
                <a:cs typeface="Calibri"/>
              </a:rPr>
              <a:t>Mapreduce</a:t>
            </a:r>
            <a:r>
              <a:rPr lang="en-IN" dirty="0">
                <a:ea typeface="Calibri"/>
                <a:cs typeface="Calibri"/>
              </a:rPr>
              <a:t> and Spark?  Assessment - 5 points.</a:t>
            </a:r>
            <a:endParaRPr lang="en-IN" dirty="0">
              <a:ea typeface="+mn-lt"/>
              <a:cs typeface="+mn-lt"/>
            </a:endParaRPr>
          </a:p>
          <a:p>
            <a:pPr marL="342900" indent="-342900">
              <a:buFont typeface="Wingdings"/>
              <a:buChar char="Ø"/>
            </a:pPr>
            <a:r>
              <a:rPr lang="en-IN" dirty="0">
                <a:ea typeface="+mn-lt"/>
                <a:cs typeface="+mn-lt"/>
              </a:rPr>
              <a:t>Difference between Flume and Sqoop? Assessment - 5 points.</a:t>
            </a:r>
          </a:p>
          <a:p>
            <a:pPr marL="342900" indent="-342900">
              <a:buFont typeface="Wingdings"/>
              <a:buChar char="Ø"/>
            </a:pPr>
            <a:r>
              <a:rPr lang="en-IN" dirty="0">
                <a:ea typeface="+mn-lt"/>
                <a:cs typeface="+mn-lt"/>
              </a:rPr>
              <a:t>For below use case</a:t>
            </a:r>
          </a:p>
          <a:p>
            <a:pPr lvl="1">
              <a:buFont typeface="Wingdings"/>
              <a:buChar char="Ø"/>
            </a:pPr>
            <a:r>
              <a:rPr lang="en-IN" sz="2400" dirty="0">
                <a:ea typeface="+mn-lt"/>
                <a:cs typeface="+mn-lt"/>
              </a:rPr>
              <a:t>You have database of 3 employment websites. All resumes are in same template. </a:t>
            </a:r>
          </a:p>
          <a:p>
            <a:pPr lvl="1">
              <a:buFont typeface="Wingdings"/>
              <a:buChar char="Ø"/>
            </a:pPr>
            <a:r>
              <a:rPr lang="en-IN" sz="2400" dirty="0">
                <a:ea typeface="+mn-lt"/>
                <a:cs typeface="+mn-lt"/>
              </a:rPr>
              <a:t>Your task is to make 3 sheet. First one to extract the important data, second one what transformation you perform, last one Entity Relationship model.</a:t>
            </a:r>
            <a:endParaRPr lang="en-IN" sz="2400" dirty="0">
              <a:ea typeface="Calibri"/>
              <a:cs typeface="Calibri"/>
            </a:endParaRPr>
          </a:p>
          <a:p>
            <a:endParaRPr lang="en-IN" sz="2000" dirty="0">
              <a:ea typeface="Calibri"/>
              <a:cs typeface="Calibri"/>
            </a:endParaRPr>
          </a:p>
          <a:p>
            <a:r>
              <a:rPr lang="en-IN" sz="2000" dirty="0">
                <a:ea typeface="Calibri"/>
                <a:cs typeface="Calibri"/>
              </a:rPr>
              <a:t>Source| Full Name  | Address | Phone number | Email id | Skills | Experience | Projects Worked </a:t>
            </a:r>
          </a:p>
          <a:p>
            <a:pPr lvl="1">
              <a:buFont typeface="Wingdings"/>
              <a:buChar char="Ø"/>
            </a:pPr>
            <a:endParaRPr lang="en-IN" dirty="0">
              <a:ea typeface="+mn-lt"/>
              <a:cs typeface="+mn-lt"/>
            </a:endParaRPr>
          </a:p>
          <a:p>
            <a:pPr lvl="1">
              <a:buFont typeface="Wingdings"/>
              <a:buChar char="Ø"/>
            </a:pPr>
            <a:r>
              <a:rPr lang="en-IN" sz="2400" dirty="0">
                <a:ea typeface="+mn-lt"/>
                <a:cs typeface="+mn-lt"/>
              </a:rPr>
              <a:t>Assessment - Every sheet will have 10 points.</a:t>
            </a:r>
          </a:p>
          <a:p>
            <a:pPr lvl="1">
              <a:buFont typeface="Wingdings"/>
              <a:buChar char="Ø"/>
            </a:pPr>
            <a:r>
              <a:rPr lang="en-IN" sz="2400" dirty="0">
                <a:ea typeface="+mn-lt"/>
                <a:cs typeface="+mn-lt"/>
              </a:rPr>
              <a:t>10 points on what technologies you would use to process them.</a:t>
            </a:r>
          </a:p>
          <a:p>
            <a:pPr lvl="1">
              <a:buFont typeface="Wingdings"/>
              <a:buChar char="Ø"/>
            </a:pPr>
            <a:endParaRPr lang="en-IN" sz="2400" dirty="0">
              <a:ea typeface="+mn-lt"/>
              <a:cs typeface="+mn-lt"/>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effectLst>
                  <a:outerShdw blurRad="38100" dist="19050" dir="2700000" algn="tl" rotWithShape="0">
                    <a:schemeClr val="dk1">
                      <a:alpha val="40000"/>
                    </a:schemeClr>
                  </a:outerShdw>
                </a:effectLst>
                <a:ea typeface="+mn-lt"/>
                <a:cs typeface="+mn-lt"/>
              </a:rPr>
              <a:t>Assignment</a:t>
            </a:r>
            <a:endParaRPr lang="en-US" dirty="0"/>
          </a:p>
        </p:txBody>
      </p:sp>
    </p:spTree>
    <p:extLst>
      <p:ext uri="{BB962C8B-B14F-4D97-AF65-F5344CB8AC3E}">
        <p14:creationId xmlns:p14="http://schemas.microsoft.com/office/powerpoint/2010/main" val="2528822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FA06A12-64BE-FD4B-84B5-BDA0C222A1FD}"/>
              </a:ext>
            </a:extLst>
          </p:cNvPr>
          <p:cNvSpPr>
            <a:spLocks noGrp="1"/>
          </p:cNvSpPr>
          <p:nvPr>
            <p:ph type="body" sz="quarter" idx="17"/>
          </p:nvPr>
        </p:nvSpPr>
        <p:spPr>
          <a:xfrm>
            <a:off x="668625" y="3379459"/>
            <a:ext cx="6604045" cy="741520"/>
          </a:xfrm>
        </p:spPr>
        <p:txBody>
          <a:bodyPr/>
          <a:lstStyle/>
          <a:p>
            <a:endParaRPr lang="en-US"/>
          </a:p>
        </p:txBody>
      </p:sp>
      <p:sp>
        <p:nvSpPr>
          <p:cNvPr id="15" name="Text Placeholder 14">
            <a:extLst>
              <a:ext uri="{FF2B5EF4-FFF2-40B4-BE49-F238E27FC236}">
                <a16:creationId xmlns:a16="http://schemas.microsoft.com/office/drawing/2014/main" id="{9E6379BD-905F-FA4B-82B6-FEF571644B71}"/>
              </a:ext>
            </a:extLst>
          </p:cNvPr>
          <p:cNvSpPr>
            <a:spLocks noGrp="1"/>
          </p:cNvSpPr>
          <p:nvPr>
            <p:ph type="body" sz="quarter" idx="18"/>
          </p:nvPr>
        </p:nvSpPr>
        <p:spPr/>
        <p:txBody>
          <a:bodyPr/>
          <a:lstStyle/>
          <a:p>
            <a:endParaRPr lang="en-US"/>
          </a:p>
        </p:txBody>
      </p:sp>
    </p:spTree>
    <p:extLst>
      <p:ext uri="{BB962C8B-B14F-4D97-AF65-F5344CB8AC3E}">
        <p14:creationId xmlns:p14="http://schemas.microsoft.com/office/powerpoint/2010/main" val="263302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4</a:t>
            </a:fld>
            <a:endParaRPr lang="en-US"/>
          </a:p>
        </p:txBody>
      </p:sp>
      <p:sp>
        <p:nvSpPr>
          <p:cNvPr id="4" name="Text Placeholder 3">
            <a:extLst>
              <a:ext uri="{FF2B5EF4-FFF2-40B4-BE49-F238E27FC236}">
                <a16:creationId xmlns:a16="http://schemas.microsoft.com/office/drawing/2014/main" id="{31A33E8E-53B9-9B39-671C-32E3F7026DAA}"/>
              </a:ext>
            </a:extLst>
          </p:cNvPr>
          <p:cNvSpPr>
            <a:spLocks noGrp="1"/>
          </p:cNvSpPr>
          <p:nvPr>
            <p:ph type="body" sz="quarter" idx="11"/>
          </p:nvPr>
        </p:nvSpPr>
        <p:spPr/>
        <p:txBody>
          <a:bodyPr lIns="91440" tIns="45720" rIns="91440" bIns="45720" anchor="t"/>
          <a:lstStyle/>
          <a:p>
            <a:pPr marL="342900" indent="-342900">
              <a:buFont typeface="Wingdings"/>
              <a:buChar char="Ø"/>
            </a:pPr>
            <a:r>
              <a:rPr lang="en-IN" dirty="0">
                <a:ea typeface="+mn-lt"/>
                <a:cs typeface="+mn-lt"/>
              </a:rPr>
              <a:t> Big data is a collection of data that is huge in volume yet growing exponentially with time.</a:t>
            </a:r>
            <a:endParaRPr lang="en-US" dirty="0">
              <a:cs typeface="Calibri"/>
            </a:endParaRPr>
          </a:p>
          <a:p>
            <a:pPr marL="342900" indent="-342900">
              <a:buFont typeface="Wingdings"/>
              <a:buChar char="Ø"/>
            </a:pPr>
            <a:r>
              <a:rPr lang="en-IN" dirty="0">
                <a:ea typeface="+mn-lt"/>
                <a:cs typeface="+mn-lt"/>
              </a:rPr>
              <a:t> Data is so large and complex that it becomes difficult to process using traditional database management tools or traditional data processing applications.</a:t>
            </a:r>
            <a:endParaRPr lang="en-IN" dirty="0">
              <a:cs typeface="Calibri"/>
            </a:endParaRPr>
          </a:p>
          <a:p>
            <a:pPr marL="342900" indent="-342900">
              <a:buFont typeface="Wingdings"/>
              <a:buChar char="Ø"/>
            </a:pPr>
            <a:r>
              <a:rPr lang="en-IN" dirty="0">
                <a:ea typeface="+mn-lt"/>
                <a:cs typeface="+mn-lt"/>
              </a:rPr>
              <a:t> The challenges include capture, curation, storage, search, sharing, transfer, analysis, and visualization.</a:t>
            </a:r>
            <a:endParaRPr lang="en-IN" dirty="0">
              <a:cs typeface="Calibri"/>
            </a:endParaRPr>
          </a:p>
          <a:p>
            <a:pPr marL="342900" indent="-342900">
              <a:buFont typeface="Wingdings"/>
              <a:buChar char="Ø"/>
            </a:pPr>
            <a:endParaRPr lang="en-IN" dirty="0">
              <a:cs typeface="Calibri"/>
            </a:endParaRPr>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2400" dirty="0">
                <a:ln w="0"/>
                <a:solidFill>
                  <a:schemeClr val="tx1"/>
                </a:solidFill>
                <a:effectLst>
                  <a:outerShdw blurRad="38100" dist="19050" dir="2700000" algn="tl" rotWithShape="0">
                    <a:schemeClr val="dk1">
                      <a:alpha val="40000"/>
                    </a:schemeClr>
                  </a:outerShdw>
                </a:effectLst>
              </a:rPr>
              <a:t>What is Big Data?</a:t>
            </a:r>
          </a:p>
        </p:txBody>
      </p:sp>
    </p:spTree>
    <p:extLst>
      <p:ext uri="{BB962C8B-B14F-4D97-AF65-F5344CB8AC3E}">
        <p14:creationId xmlns:p14="http://schemas.microsoft.com/office/powerpoint/2010/main" val="304511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5</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rgbClr val="2E2E7B">
                      <a:alpha val="40000"/>
                    </a:srgbClr>
                  </a:outerShdw>
                </a:effectLst>
                <a:cs typeface="Calibri"/>
              </a:rPr>
              <a:t>Big Data </a:t>
            </a:r>
            <a:r>
              <a:rPr lang="en-IN" sz="2400" dirty="0">
                <a:ln w="0"/>
                <a:effectLst>
                  <a:outerShdw blurRad="38100" dist="19050" dir="2700000" algn="tl" rotWithShape="0">
                    <a:srgbClr val="2E2E7B">
                      <a:alpha val="40000"/>
                    </a:srgbClr>
                  </a:outerShdw>
                </a:effectLst>
                <a:ea typeface="+mn-lt"/>
                <a:cs typeface="+mn-lt"/>
              </a:rPr>
              <a:t>Facts</a:t>
            </a:r>
            <a:r>
              <a:rPr lang="en-IN" sz="2400" dirty="0">
                <a:ln w="0"/>
                <a:solidFill>
                  <a:schemeClr val="tx1"/>
                </a:solidFill>
                <a:effectLst>
                  <a:outerShdw blurRad="38100" dist="19050" dir="2700000" algn="tl" rotWithShape="0">
                    <a:srgbClr val="2E2E7B">
                      <a:alpha val="40000"/>
                    </a:srgbClr>
                  </a:outerShdw>
                </a:effectLst>
                <a:cs typeface="Calibri"/>
              </a:rPr>
              <a:t>- How Big is Big Data</a:t>
            </a:r>
          </a:p>
        </p:txBody>
      </p:sp>
      <p:pic>
        <p:nvPicPr>
          <p:cNvPr id="2" name="Picture 5" descr="Diagram&#10;&#10;Description automatically generated">
            <a:extLst>
              <a:ext uri="{FF2B5EF4-FFF2-40B4-BE49-F238E27FC236}">
                <a16:creationId xmlns:a16="http://schemas.microsoft.com/office/drawing/2014/main" id="{FFEB142D-2748-35BB-5D60-F49456C4AC8A}"/>
              </a:ext>
            </a:extLst>
          </p:cNvPr>
          <p:cNvPicPr>
            <a:picLocks noChangeAspect="1"/>
          </p:cNvPicPr>
          <p:nvPr/>
        </p:nvPicPr>
        <p:blipFill>
          <a:blip r:embed="rId2"/>
          <a:stretch>
            <a:fillRect/>
          </a:stretch>
        </p:blipFill>
        <p:spPr>
          <a:xfrm>
            <a:off x="768724" y="893712"/>
            <a:ext cx="10071845" cy="4723194"/>
          </a:xfrm>
          <a:prstGeom prst="rect">
            <a:avLst/>
          </a:prstGeom>
        </p:spPr>
      </p:pic>
    </p:spTree>
    <p:extLst>
      <p:ext uri="{BB962C8B-B14F-4D97-AF65-F5344CB8AC3E}">
        <p14:creationId xmlns:p14="http://schemas.microsoft.com/office/powerpoint/2010/main" val="3571005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6</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rgbClr val="2E2E7B">
                      <a:alpha val="40000"/>
                    </a:srgbClr>
                  </a:outerShdw>
                </a:effectLst>
                <a:cs typeface="Calibri"/>
              </a:rPr>
              <a:t>Big Data Facts- How Big is Big Data</a:t>
            </a:r>
          </a:p>
        </p:txBody>
      </p:sp>
      <p:pic>
        <p:nvPicPr>
          <p:cNvPr id="4" name="Picture 5" descr="Chart, pie chart&#10;&#10;Description automatically generated">
            <a:extLst>
              <a:ext uri="{FF2B5EF4-FFF2-40B4-BE49-F238E27FC236}">
                <a16:creationId xmlns:a16="http://schemas.microsoft.com/office/drawing/2014/main" id="{5AD0B4A6-0F02-F606-9C18-6CE3A84524C5}"/>
              </a:ext>
            </a:extLst>
          </p:cNvPr>
          <p:cNvPicPr>
            <a:picLocks noChangeAspect="1"/>
          </p:cNvPicPr>
          <p:nvPr/>
        </p:nvPicPr>
        <p:blipFill>
          <a:blip r:embed="rId2"/>
          <a:stretch>
            <a:fillRect/>
          </a:stretch>
        </p:blipFill>
        <p:spPr>
          <a:xfrm>
            <a:off x="802341" y="1224471"/>
            <a:ext cx="9926169" cy="4409056"/>
          </a:xfrm>
          <a:prstGeom prst="rect">
            <a:avLst/>
          </a:prstGeom>
        </p:spPr>
      </p:pic>
    </p:spTree>
    <p:extLst>
      <p:ext uri="{BB962C8B-B14F-4D97-AF65-F5344CB8AC3E}">
        <p14:creationId xmlns:p14="http://schemas.microsoft.com/office/powerpoint/2010/main" val="283829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7</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effectLst>
                  <a:outerShdw blurRad="38100" dist="19050" dir="2700000" algn="tl" rotWithShape="0">
                    <a:schemeClr val="dk1">
                      <a:alpha val="40000"/>
                    </a:schemeClr>
                  </a:outerShdw>
                </a:effectLst>
              </a:rPr>
              <a:t>Sources of Big Data Generation</a:t>
            </a:r>
            <a:endParaRPr lang="en-IN" sz="2400">
              <a:ln w="0"/>
              <a:effectLst>
                <a:outerShdw blurRad="38100" dist="19050" dir="2700000" algn="tl" rotWithShape="0">
                  <a:schemeClr val="dk1">
                    <a:alpha val="40000"/>
                  </a:schemeClr>
                </a:outerShdw>
              </a:effectLst>
              <a:ea typeface="+mn-lt"/>
              <a:cs typeface="+mn-lt"/>
            </a:endParaRPr>
          </a:p>
        </p:txBody>
      </p:sp>
      <p:pic>
        <p:nvPicPr>
          <p:cNvPr id="2" name="Picture 3" descr="Diagram&#10;&#10;Description automatically generated">
            <a:extLst>
              <a:ext uri="{FF2B5EF4-FFF2-40B4-BE49-F238E27FC236}">
                <a16:creationId xmlns:a16="http://schemas.microsoft.com/office/drawing/2014/main" id="{68A342EF-126B-756B-5150-614978BEEAB2}"/>
              </a:ext>
            </a:extLst>
          </p:cNvPr>
          <p:cNvPicPr>
            <a:picLocks noChangeAspect="1"/>
          </p:cNvPicPr>
          <p:nvPr/>
        </p:nvPicPr>
        <p:blipFill>
          <a:blip r:embed="rId2"/>
          <a:stretch>
            <a:fillRect/>
          </a:stretch>
        </p:blipFill>
        <p:spPr>
          <a:xfrm>
            <a:off x="1101911" y="866600"/>
            <a:ext cx="9567582" cy="4836929"/>
          </a:xfrm>
          <a:prstGeom prst="rect">
            <a:avLst/>
          </a:prstGeom>
        </p:spPr>
      </p:pic>
    </p:spTree>
    <p:extLst>
      <p:ext uri="{BB962C8B-B14F-4D97-AF65-F5344CB8AC3E}">
        <p14:creationId xmlns:p14="http://schemas.microsoft.com/office/powerpoint/2010/main" val="3010703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8</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201168"/>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a:ln w="0"/>
                <a:effectLst>
                  <a:outerShdw blurRad="38100" dist="19050" dir="2700000" algn="tl" rotWithShape="0">
                    <a:schemeClr val="dk1">
                      <a:alpha val="40000"/>
                    </a:schemeClr>
                  </a:outerShdw>
                </a:effectLst>
                <a:ea typeface="+mn-lt"/>
                <a:cs typeface="+mn-lt"/>
              </a:rPr>
              <a:t>Sources of Big Data Generation</a:t>
            </a:r>
            <a:endParaRPr lang="en-US" sz="2400">
              <a:cs typeface="Calibri"/>
            </a:endParaRPr>
          </a:p>
        </p:txBody>
      </p:sp>
      <p:pic>
        <p:nvPicPr>
          <p:cNvPr id="6" name="Picture 5">
            <a:extLst>
              <a:ext uri="{FF2B5EF4-FFF2-40B4-BE49-F238E27FC236}">
                <a16:creationId xmlns:a16="http://schemas.microsoft.com/office/drawing/2014/main" id="{9675F23E-7055-19D5-5F46-7E90A3EF2F1C}"/>
              </a:ext>
            </a:extLst>
          </p:cNvPr>
          <p:cNvPicPr>
            <a:picLocks noChangeAspect="1"/>
          </p:cNvPicPr>
          <p:nvPr/>
        </p:nvPicPr>
        <p:blipFill>
          <a:blip r:embed="rId2"/>
          <a:stretch>
            <a:fillRect/>
          </a:stretch>
        </p:blipFill>
        <p:spPr>
          <a:xfrm>
            <a:off x="5041349" y="1012380"/>
            <a:ext cx="5724371" cy="5097442"/>
          </a:xfrm>
          <a:prstGeom prst="rect">
            <a:avLst/>
          </a:prstGeom>
        </p:spPr>
      </p:pic>
      <p:sp>
        <p:nvSpPr>
          <p:cNvPr id="2" name="TextBox 1">
            <a:extLst>
              <a:ext uri="{FF2B5EF4-FFF2-40B4-BE49-F238E27FC236}">
                <a16:creationId xmlns:a16="http://schemas.microsoft.com/office/drawing/2014/main" id="{3D33D858-280F-6F42-92A6-28E3BB1D097D}"/>
              </a:ext>
            </a:extLst>
          </p:cNvPr>
          <p:cNvSpPr txBox="1"/>
          <p:nvPr/>
        </p:nvSpPr>
        <p:spPr>
          <a:xfrm>
            <a:off x="862852" y="2235573"/>
            <a:ext cx="4185395" cy="320087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a:buChar char="Ø"/>
            </a:pPr>
            <a:r>
              <a:rPr lang="en-IN" sz="2400" spc="-50" dirty="0">
                <a:solidFill>
                  <a:schemeClr val="tx2"/>
                </a:solidFill>
                <a:ea typeface="+mn-lt"/>
                <a:cs typeface="+mn-lt"/>
              </a:rPr>
              <a:t> </a:t>
            </a:r>
            <a:r>
              <a:rPr lang="en-US" sz="2400" spc="-50" dirty="0">
                <a:solidFill>
                  <a:schemeClr val="tx2"/>
                </a:solidFill>
                <a:ea typeface="+mn-lt"/>
                <a:cs typeface="+mn-lt"/>
              </a:rPr>
              <a:t>Internal sources of data</a:t>
            </a:r>
            <a:endParaRPr lang="en-US" sz="2400" dirty="0">
              <a:solidFill>
                <a:schemeClr val="tx2"/>
              </a:solidFill>
              <a:ea typeface="+mn-lt"/>
              <a:cs typeface="+mn-lt"/>
            </a:endParaRPr>
          </a:p>
          <a:p>
            <a:pPr marL="800100" lvl="1" indent="-342900">
              <a:buFont typeface="Wingdings"/>
              <a:buChar char="Ø"/>
            </a:pPr>
            <a:r>
              <a:rPr lang="en-US" sz="2000" spc="-50" dirty="0">
                <a:solidFill>
                  <a:schemeClr val="tx2"/>
                </a:solidFill>
                <a:ea typeface="+mn-lt"/>
                <a:cs typeface="+mn-lt"/>
              </a:rPr>
              <a:t>Information within the company</a:t>
            </a:r>
            <a:endParaRPr lang="en-US" sz="2000" dirty="0">
              <a:solidFill>
                <a:schemeClr val="tx2"/>
              </a:solidFill>
              <a:ea typeface="+mn-lt"/>
              <a:cs typeface="+mn-lt"/>
            </a:endParaRPr>
          </a:p>
          <a:p>
            <a:pPr marL="800100" lvl="1" indent="-342900">
              <a:buFont typeface="Wingdings"/>
              <a:buChar char="Ø"/>
            </a:pPr>
            <a:r>
              <a:rPr lang="en-US" sz="2000" spc="-50" dirty="0">
                <a:solidFill>
                  <a:schemeClr val="tx2"/>
                </a:solidFill>
                <a:ea typeface="+mn-lt"/>
                <a:cs typeface="+mn-lt"/>
              </a:rPr>
              <a:t>CRM system, ERP system</a:t>
            </a:r>
            <a:endParaRPr lang="en-US" sz="2000" dirty="0">
              <a:solidFill>
                <a:schemeClr val="tx2"/>
              </a:solidFill>
              <a:ea typeface="+mn-lt"/>
              <a:cs typeface="+mn-lt"/>
            </a:endParaRPr>
          </a:p>
          <a:p>
            <a:pPr marL="800100" lvl="1" indent="-342900">
              <a:buFont typeface="Wingdings"/>
              <a:buChar char="Ø"/>
            </a:pPr>
            <a:r>
              <a:rPr lang="en-IN" sz="2000" spc="-50" dirty="0">
                <a:solidFill>
                  <a:schemeClr val="tx2"/>
                </a:solidFill>
                <a:ea typeface="+mn-lt"/>
                <a:cs typeface="+mn-lt"/>
              </a:rPr>
              <a:t>S</a:t>
            </a:r>
            <a:r>
              <a:rPr lang="en-US" sz="2000" spc="-50" dirty="0">
                <a:solidFill>
                  <a:schemeClr val="tx2"/>
                </a:solidFill>
                <a:ea typeface="+mn-lt"/>
                <a:cs typeface="+mn-lt"/>
              </a:rPr>
              <a:t>ales reports, business documents</a:t>
            </a:r>
            <a:endParaRPr lang="en-US" sz="2000" dirty="0">
              <a:solidFill>
                <a:schemeClr val="tx2"/>
              </a:solidFill>
              <a:ea typeface="+mn-lt"/>
              <a:cs typeface="+mn-lt"/>
            </a:endParaRPr>
          </a:p>
          <a:p>
            <a:pPr marL="800100" lvl="1" indent="-342900">
              <a:buFont typeface="Wingdings"/>
              <a:buChar char="Ø"/>
            </a:pPr>
            <a:r>
              <a:rPr lang="en-IN" sz="2000" spc="-50" dirty="0">
                <a:solidFill>
                  <a:schemeClr val="tx2"/>
                </a:solidFill>
                <a:ea typeface="+mn-lt"/>
                <a:cs typeface="+mn-lt"/>
              </a:rPr>
              <a:t>C</a:t>
            </a:r>
            <a:r>
              <a:rPr lang="en-US" sz="2000" spc="-50" dirty="0" err="1">
                <a:solidFill>
                  <a:schemeClr val="tx2"/>
                </a:solidFill>
                <a:ea typeface="+mn-lt"/>
                <a:cs typeface="+mn-lt"/>
              </a:rPr>
              <a:t>ustomer</a:t>
            </a:r>
            <a:r>
              <a:rPr lang="en-US" sz="2000" spc="-50" dirty="0">
                <a:solidFill>
                  <a:schemeClr val="tx2"/>
                </a:solidFill>
                <a:ea typeface="+mn-lt"/>
                <a:cs typeface="+mn-lt"/>
              </a:rPr>
              <a:t> orders etc.</a:t>
            </a:r>
            <a:endParaRPr lang="en-US" sz="2000" spc="-50" dirty="0">
              <a:solidFill>
                <a:schemeClr val="tx2"/>
              </a:solidFill>
              <a:cs typeface="Calibri"/>
            </a:endParaRPr>
          </a:p>
          <a:p>
            <a:pPr marL="342900" indent="-342900">
              <a:buFont typeface="Wingdings"/>
              <a:buChar char="Ø"/>
            </a:pPr>
            <a:r>
              <a:rPr lang="en-US" sz="2400" spc="-50" dirty="0">
                <a:solidFill>
                  <a:schemeClr val="tx2"/>
                </a:solidFill>
                <a:ea typeface="+mn-lt"/>
                <a:cs typeface="+mn-lt"/>
              </a:rPr>
              <a:t>External sources of data</a:t>
            </a:r>
            <a:endParaRPr lang="en-US" sz="2000" dirty="0">
              <a:solidFill>
                <a:schemeClr val="tx2"/>
              </a:solidFill>
              <a:ea typeface="+mn-lt"/>
              <a:cs typeface="+mn-lt"/>
            </a:endParaRPr>
          </a:p>
          <a:p>
            <a:pPr marL="800100" lvl="1" indent="-342900">
              <a:buFont typeface="Wingdings"/>
              <a:buChar char="Ø"/>
            </a:pPr>
            <a:r>
              <a:rPr lang="en-IN" sz="2000" spc="-50" dirty="0">
                <a:solidFill>
                  <a:schemeClr val="tx2"/>
                </a:solidFill>
                <a:ea typeface="+mn-lt"/>
                <a:cs typeface="+mn-lt"/>
              </a:rPr>
              <a:t>G</a:t>
            </a:r>
            <a:r>
              <a:rPr lang="en-US" sz="2000" spc="-50" dirty="0" err="1">
                <a:solidFill>
                  <a:schemeClr val="tx2"/>
                </a:solidFill>
                <a:ea typeface="+mn-lt"/>
                <a:cs typeface="+mn-lt"/>
              </a:rPr>
              <a:t>overnment</a:t>
            </a:r>
            <a:r>
              <a:rPr lang="en-US" sz="2000" spc="-50" dirty="0">
                <a:solidFill>
                  <a:schemeClr val="tx2"/>
                </a:solidFill>
                <a:ea typeface="+mn-lt"/>
                <a:cs typeface="+mn-lt"/>
              </a:rPr>
              <a:t> statistics</a:t>
            </a:r>
            <a:endParaRPr lang="en-US" sz="2000" dirty="0">
              <a:solidFill>
                <a:schemeClr val="tx2"/>
              </a:solidFill>
              <a:ea typeface="+mn-lt"/>
              <a:cs typeface="+mn-lt"/>
            </a:endParaRPr>
          </a:p>
          <a:p>
            <a:pPr marL="800100" lvl="1" indent="-342900">
              <a:buFont typeface="Wingdings"/>
              <a:buChar char="Ø"/>
            </a:pPr>
            <a:r>
              <a:rPr lang="en-IN" sz="2000" spc="-50" dirty="0">
                <a:solidFill>
                  <a:schemeClr val="tx2"/>
                </a:solidFill>
                <a:ea typeface="+mn-lt"/>
                <a:cs typeface="+mn-lt"/>
              </a:rPr>
              <a:t>M</a:t>
            </a:r>
            <a:r>
              <a:rPr lang="en-US" sz="2000" spc="-50" dirty="0" err="1">
                <a:solidFill>
                  <a:schemeClr val="tx2"/>
                </a:solidFill>
                <a:ea typeface="+mn-lt"/>
                <a:cs typeface="+mn-lt"/>
              </a:rPr>
              <a:t>edia</a:t>
            </a:r>
            <a:r>
              <a:rPr lang="en-US" sz="2000" spc="-50" dirty="0">
                <a:solidFill>
                  <a:schemeClr val="tx2"/>
                </a:solidFill>
                <a:ea typeface="+mn-lt"/>
                <a:cs typeface="+mn-lt"/>
              </a:rPr>
              <a:t> channels</a:t>
            </a:r>
            <a:endParaRPr lang="en-US" sz="2000" dirty="0">
              <a:solidFill>
                <a:schemeClr val="tx2"/>
              </a:solidFill>
              <a:ea typeface="+mn-lt"/>
              <a:cs typeface="+mn-lt"/>
            </a:endParaRPr>
          </a:p>
          <a:p>
            <a:pPr marL="800100" lvl="1" indent="-342900">
              <a:buFont typeface="Wingdings"/>
              <a:buChar char="Ø"/>
            </a:pPr>
            <a:r>
              <a:rPr lang="en-IN" sz="2000" spc="-50" dirty="0">
                <a:solidFill>
                  <a:schemeClr val="tx2"/>
                </a:solidFill>
                <a:ea typeface="+mn-lt"/>
                <a:cs typeface="+mn-lt"/>
              </a:rPr>
              <a:t>R</a:t>
            </a:r>
            <a:r>
              <a:rPr lang="en-US" sz="2000" spc="-50" dirty="0" err="1">
                <a:solidFill>
                  <a:schemeClr val="tx2"/>
                </a:solidFill>
                <a:ea typeface="+mn-lt"/>
                <a:cs typeface="+mn-lt"/>
              </a:rPr>
              <a:t>egional</a:t>
            </a:r>
            <a:r>
              <a:rPr lang="en-US" sz="2000" spc="-50" dirty="0">
                <a:solidFill>
                  <a:schemeClr val="tx2"/>
                </a:solidFill>
                <a:ea typeface="+mn-lt"/>
                <a:cs typeface="+mn-lt"/>
              </a:rPr>
              <a:t> economic reports</a:t>
            </a:r>
          </a:p>
          <a:p>
            <a:pPr marL="342900" indent="-342900">
              <a:buFont typeface="Wingdings"/>
              <a:buChar char="Ø"/>
            </a:pPr>
            <a:endParaRPr lang="en-US" sz="2000" spc="-50">
              <a:solidFill>
                <a:schemeClr val="tx2"/>
              </a:solidFill>
              <a:latin typeface="Calibri" panose="020F0502020204030204" pitchFamily="34" charset="0"/>
              <a:cs typeface="Segoe UI"/>
            </a:endParaRPr>
          </a:p>
        </p:txBody>
      </p:sp>
    </p:spTree>
    <p:extLst>
      <p:ext uri="{BB962C8B-B14F-4D97-AF65-F5344CB8AC3E}">
        <p14:creationId xmlns:p14="http://schemas.microsoft.com/office/powerpoint/2010/main" val="766319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36F8E-FD44-B0E6-65CD-AF6C5CD84EDA}"/>
              </a:ext>
            </a:extLst>
          </p:cNvPr>
          <p:cNvSpPr>
            <a:spLocks noGrp="1"/>
          </p:cNvSpPr>
          <p:nvPr>
            <p:ph type="sldNum" sz="quarter" idx="10"/>
          </p:nvPr>
        </p:nvSpPr>
        <p:spPr/>
        <p:txBody>
          <a:bodyPr/>
          <a:lstStyle/>
          <a:p>
            <a:fld id="{87E1C948-A344-491D-8DB0-86668A8521AB}" type="slidenum">
              <a:rPr lang="en-US" smtClean="0"/>
              <a:t>9</a:t>
            </a:fld>
            <a:endParaRPr lang="en-US"/>
          </a:p>
        </p:txBody>
      </p:sp>
      <p:sp>
        <p:nvSpPr>
          <p:cNvPr id="5" name="Rectangle 4">
            <a:extLst>
              <a:ext uri="{FF2B5EF4-FFF2-40B4-BE49-F238E27FC236}">
                <a16:creationId xmlns:a16="http://schemas.microsoft.com/office/drawing/2014/main" id="{397FCB00-8B50-6F65-64B0-7785EE1F1538}"/>
              </a:ext>
            </a:extLst>
          </p:cNvPr>
          <p:cNvSpPr/>
          <p:nvPr/>
        </p:nvSpPr>
        <p:spPr>
          <a:xfrm>
            <a:off x="605117" y="133933"/>
            <a:ext cx="10981765" cy="548640"/>
          </a:xfrm>
          <a:prstGeom prst="rect">
            <a:avLst/>
          </a:prstGeom>
        </p:spPr>
        <p:style>
          <a:lnRef idx="1">
            <a:schemeClr val="accent1"/>
          </a:lnRef>
          <a:fillRef idx="2">
            <a:schemeClr val="accent1"/>
          </a:fillRef>
          <a:effectRef idx="1">
            <a:schemeClr val="accent1"/>
          </a:effectRef>
          <a:fontRef idx="minor">
            <a:schemeClr val="dk1"/>
          </a:fontRef>
        </p:style>
        <p:txBody>
          <a:bodyPr lIns="91440" tIns="45720" rIns="91440" bIns="45720" rtlCol="0" anchor="ctr"/>
          <a:lstStyle/>
          <a:p>
            <a:pPr algn="ctr"/>
            <a:r>
              <a:rPr lang="en-IN" sz="2400" dirty="0">
                <a:ln w="0"/>
                <a:solidFill>
                  <a:schemeClr val="tx1"/>
                </a:solidFill>
                <a:effectLst>
                  <a:outerShdw blurRad="38100" dist="19050" dir="2700000" algn="tl" rotWithShape="0">
                    <a:srgbClr val="2E2E7B">
                      <a:alpha val="40000"/>
                    </a:srgbClr>
                  </a:outerShdw>
                </a:effectLst>
                <a:cs typeface="Calibri"/>
              </a:rPr>
              <a:t>Big Data </a:t>
            </a:r>
            <a:r>
              <a:rPr lang="en-IN" sz="2400" dirty="0">
                <a:ln w="0"/>
                <a:effectLst>
                  <a:outerShdw blurRad="38100" dist="19050" dir="2700000" algn="tl" rotWithShape="0">
                    <a:srgbClr val="2E2E7B">
                      <a:alpha val="40000"/>
                    </a:srgbClr>
                  </a:outerShdw>
                </a:effectLst>
                <a:ea typeface="+mn-lt"/>
                <a:cs typeface="+mn-lt"/>
              </a:rPr>
              <a:t>characteristics</a:t>
            </a:r>
            <a:endParaRPr lang="en-US" dirty="0">
              <a:ea typeface="+mn-lt"/>
              <a:cs typeface="+mn-lt"/>
            </a:endParaRPr>
          </a:p>
        </p:txBody>
      </p:sp>
      <p:pic>
        <p:nvPicPr>
          <p:cNvPr id="1026" name="Picture 2" descr="What is Big Data: Characteristics, Challenges, Tools &amp; Use Cases">
            <a:extLst>
              <a:ext uri="{FF2B5EF4-FFF2-40B4-BE49-F238E27FC236}">
                <a16:creationId xmlns:a16="http://schemas.microsoft.com/office/drawing/2014/main" id="{5CE27E79-DED9-8530-754D-68165F1B93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067" b="4400"/>
          <a:stretch/>
        </p:blipFill>
        <p:spPr bwMode="auto">
          <a:xfrm>
            <a:off x="1327787" y="1269000"/>
            <a:ext cx="9536424" cy="4320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555BD91-D2E2-6488-CB0A-FB5CC1A0D0D8}"/>
              </a:ext>
            </a:extLst>
          </p:cNvPr>
          <p:cNvSpPr txBox="1"/>
          <p:nvPr/>
        </p:nvSpPr>
        <p:spPr>
          <a:xfrm>
            <a:off x="1378323" y="840441"/>
            <a:ext cx="9261661" cy="135421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Wingdings"/>
              <a:buChar char="Ø"/>
            </a:pPr>
            <a:r>
              <a:rPr lang="en-IN" sz="2400" dirty="0">
                <a:solidFill>
                  <a:schemeClr val="tx2"/>
                </a:solidFill>
                <a:ea typeface="+mn-lt"/>
                <a:cs typeface="+mn-lt"/>
              </a:rPr>
              <a:t> </a:t>
            </a:r>
            <a:r>
              <a:rPr lang="en-US" sz="2400" dirty="0">
                <a:solidFill>
                  <a:schemeClr val="tx2"/>
                </a:solidFill>
                <a:ea typeface="+mn-lt"/>
                <a:cs typeface="+mn-lt"/>
              </a:rPr>
              <a:t>There are 5V’s that are vital for classifying data as Big Data.</a:t>
            </a:r>
            <a:endParaRPr lang="en-US" dirty="0">
              <a:solidFill>
                <a:schemeClr val="tx2"/>
              </a:solidFill>
              <a:cs typeface="Calibri" panose="020F0502020204030204"/>
            </a:endParaRPr>
          </a:p>
          <a:p>
            <a:endParaRPr lang="en-US" sz="2400">
              <a:cs typeface="Calibri"/>
            </a:endParaRPr>
          </a:p>
          <a:p>
            <a:pPr algn="l">
              <a:spcBef>
                <a:spcPts val="0"/>
              </a:spcBef>
            </a:pPr>
            <a:endParaRPr lang="en-US" sz="2400">
              <a:solidFill>
                <a:schemeClr val="tx2"/>
              </a:solidFill>
              <a:latin typeface="Calibri" panose="020F0502020204030204" pitchFamily="34" charset="0"/>
              <a:cs typeface="Calibri"/>
            </a:endParaRPr>
          </a:p>
          <a:p>
            <a:endParaRPr lang="en-US" sz="1600" spc="-50">
              <a:solidFill>
                <a:schemeClr val="tx2"/>
              </a:solidFill>
              <a:latin typeface="Calibri" panose="020F0502020204030204" pitchFamily="34" charset="0"/>
              <a:cs typeface="Segoe UI"/>
            </a:endParaRPr>
          </a:p>
        </p:txBody>
      </p:sp>
    </p:spTree>
    <p:extLst>
      <p:ext uri="{BB962C8B-B14F-4D97-AF65-F5344CB8AC3E}">
        <p14:creationId xmlns:p14="http://schemas.microsoft.com/office/powerpoint/2010/main" val="2118921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48873|-8341960|-3468525|-2064878|-9539986|Markido&quot;,&quot;Id&quot;:&quot;60788c493542301b04ffc519&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Blank Slide">
  <a:themeElements>
    <a:clrScheme name="Custom 1">
      <a:dk1>
        <a:srgbClr val="2E2E7B"/>
      </a:dk1>
      <a:lt1>
        <a:srgbClr val="FFFFFF"/>
      </a:lt1>
      <a:dk2>
        <a:srgbClr val="000000"/>
      </a:dk2>
      <a:lt2>
        <a:srgbClr val="739FAF"/>
      </a:lt2>
      <a:accent1>
        <a:srgbClr val="1F95D9"/>
      </a:accent1>
      <a:accent2>
        <a:srgbClr val="11B7BF"/>
      </a:accent2>
      <a:accent3>
        <a:srgbClr val="0E0E47"/>
      </a:accent3>
      <a:accent4>
        <a:srgbClr val="054F6E"/>
      </a:accent4>
      <a:accent5>
        <a:srgbClr val="093E7D"/>
      </a:accent5>
      <a:accent6>
        <a:srgbClr val="B5B5F1"/>
      </a:accent6>
      <a:hlink>
        <a:srgbClr val="9EF8E5"/>
      </a:hlink>
      <a:folHlink>
        <a:srgbClr val="FFFF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chor="t">
        <a:noAutofit/>
      </a:bodyPr>
      <a:lstStyle>
        <a:defPPr algn="l">
          <a:spcBef>
            <a:spcPts val="0"/>
          </a:spcBef>
          <a:defRPr sz="1600" spc="-50" dirty="0">
            <a:solidFill>
              <a:schemeClr val="tx2"/>
            </a:solidFill>
            <a:latin typeface="Calibri" panose="020F0502020204030204" pitchFamily="34" charset="0"/>
            <a:cs typeface="Segoe UI"/>
          </a:defRPr>
        </a:defPPr>
      </a:lstStyle>
    </a:txDef>
  </a:objectDefaults>
  <a:extraClrSchemeLst/>
  <a:extLst>
    <a:ext uri="{05A4C25C-085E-4340-85A3-A5531E510DB2}">
      <thm15:themeFamily xmlns:thm15="http://schemas.microsoft.com/office/thememl/2012/main" name="blend360 template 7.28" id="{A4E9A9BF-FE2D-4277-B45D-3614D43076B1}" vid="{1F8C44F3-AA41-4D79-8675-A6BA043B762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48175AD70EADD4794763CAF21DCE02D" ma:contentTypeVersion="6" ma:contentTypeDescription="Create a new document." ma:contentTypeScope="" ma:versionID="261f7d975917a44052322e327137b82a">
  <xsd:schema xmlns:xsd="http://www.w3.org/2001/XMLSchema" xmlns:xs="http://www.w3.org/2001/XMLSchema" xmlns:p="http://schemas.microsoft.com/office/2006/metadata/properties" xmlns:ns2="c5bc443b-8a11-455b-a25e-df87c8a485fc" xmlns:ns3="bcb54421-3131-43db-a366-b6b40a6d1c7f" targetNamespace="http://schemas.microsoft.com/office/2006/metadata/properties" ma:root="true" ma:fieldsID="2d392affd6c7305fac8d177b79de5cba" ns2:_="" ns3:_="">
    <xsd:import namespace="c5bc443b-8a11-455b-a25e-df87c8a485fc"/>
    <xsd:import namespace="bcb54421-3131-43db-a366-b6b40a6d1c7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bc443b-8a11-455b-a25e-df87c8a485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cb54421-3131-43db-a366-b6b40a6d1c7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bcb54421-3131-43db-a366-b6b40a6d1c7f">
      <UserInfo>
        <DisplayName/>
        <AccountId xsi:nil="true"/>
        <AccountType/>
      </UserInfo>
    </SharedWithUsers>
  </documentManagement>
</p:properties>
</file>

<file path=customXml/itemProps1.xml><?xml version="1.0" encoding="utf-8"?>
<ds:datastoreItem xmlns:ds="http://schemas.openxmlformats.org/officeDocument/2006/customXml" ds:itemID="{ABA557DA-01FD-4323-A641-471F4363781D}">
  <ds:schemaRefs>
    <ds:schemaRef ds:uri="http://schemas.microsoft.com/sharepoint/v3/contenttype/forms"/>
  </ds:schemaRefs>
</ds:datastoreItem>
</file>

<file path=customXml/itemProps2.xml><?xml version="1.0" encoding="utf-8"?>
<ds:datastoreItem xmlns:ds="http://schemas.openxmlformats.org/officeDocument/2006/customXml" ds:itemID="{DAC3A6B9-3AE8-4FE1-B902-AA38D5B3EADD}">
  <ds:schemaRefs>
    <ds:schemaRef ds:uri="bcb54421-3131-43db-a366-b6b40a6d1c7f"/>
    <ds:schemaRef ds:uri="c5bc443b-8a11-455b-a25e-df87c8a485f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D97810A-74C2-4283-96B9-51A0A374B297}">
  <ds:schemaRefs>
    <ds:schemaRef ds:uri="http://purl.org/dc/dcmitype/"/>
    <ds:schemaRef ds:uri="http://schemas.microsoft.com/office/2006/metadata/properties"/>
    <ds:schemaRef ds:uri="http://purl.org/dc/elements/1.1/"/>
    <ds:schemaRef ds:uri="bcb54421-3131-43db-a366-b6b40a6d1c7f"/>
    <ds:schemaRef ds:uri="http://schemas.microsoft.com/office/infopath/2007/PartnerControls"/>
    <ds:schemaRef ds:uri="http://schemas.microsoft.com/office/2006/documentManagement/types"/>
    <ds:schemaRef ds:uri="http://www.w3.org/XML/1998/namespace"/>
    <ds:schemaRef ds:uri="http://schemas.openxmlformats.org/package/2006/metadata/core-properties"/>
    <ds:schemaRef ds:uri="c5bc443b-8a11-455b-a25e-df87c8a485fc"/>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3072</TotalTime>
  <Words>932</Words>
  <Application>Microsoft Office PowerPoint</Application>
  <PresentationFormat>Widescreen</PresentationFormat>
  <Paragraphs>109</Paragraphs>
  <Slides>34</Slides>
  <Notes>0</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Blank Slide</vt:lpstr>
      <vt:lpstr>Introduction to Big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Sobol</dc:creator>
  <cp:lastModifiedBy>Dharmendra Prajapati</cp:lastModifiedBy>
  <cp:revision>719</cp:revision>
  <cp:lastPrinted>2019-10-06T23:07:43Z</cp:lastPrinted>
  <dcterms:created xsi:type="dcterms:W3CDTF">2019-07-28T22:05:39Z</dcterms:created>
  <dcterms:modified xsi:type="dcterms:W3CDTF">2023-03-20T17:27:28Z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0x010100F48175AD70EADD4794763CAF21DCE02D</vt:lpwstr>
  </property>
  <property fmtid="{D5CDD505-2E9C-101B-9397-08002B2CF9AE}" pid="3" name="xd_Signature">
    <vt:lpwstr/>
  </property>
  <property fmtid="{D5CDD505-2E9C-101B-9397-08002B2CF9AE}" pid="4" name="xd_ProgID">
    <vt:lpwstr/>
  </property>
  <property fmtid="{D5CDD505-2E9C-101B-9397-08002B2CF9AE}" pid="5" name="TemplateUrl">
    <vt:lpwstr/>
  </property>
  <property fmtid="{D5CDD505-2E9C-101B-9397-08002B2CF9AE}" pid="6" name="ComplianceAssetId">
    <vt:lpwstr/>
  </property>
  <property fmtid="{D5CDD505-2E9C-101B-9397-08002B2CF9AE}" pid="7" name="_ExtendedDescription">
    <vt:lpwstr/>
  </property>
  <property fmtid="{D5CDD505-2E9C-101B-9397-08002B2CF9AE}" pid="8" name="TriggerFlowInfo">
    <vt:lpwstr/>
  </property>
  <property fmtid="{D5CDD505-2E9C-101B-9397-08002B2CF9AE}" pid="9" name="MediaServiceImageTags">
    <vt:lpwstr/>
  </property>
</Properties>
</file>

<file path=docProps/thumbnail.jpeg>
</file>